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256" r:id="rId2"/>
    <p:sldId id="258" r:id="rId3"/>
    <p:sldId id="349" r:id="rId4"/>
    <p:sldId id="348" r:id="rId5"/>
    <p:sldId id="350" r:id="rId6"/>
    <p:sldId id="351" r:id="rId7"/>
    <p:sldId id="352"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12" r:id="rId23"/>
    <p:sldId id="303" r:id="rId24"/>
    <p:sldId id="263" r:id="rId25"/>
    <p:sldId id="306" r:id="rId26"/>
    <p:sldId id="304" r:id="rId27"/>
    <p:sldId id="261" r:id="rId28"/>
    <p:sldId id="305" r:id="rId29"/>
    <p:sldId id="260" r:id="rId30"/>
    <p:sldId id="307" r:id="rId31"/>
    <p:sldId id="259" r:id="rId32"/>
    <p:sldId id="264" r:id="rId33"/>
    <p:sldId id="308" r:id="rId34"/>
    <p:sldId id="265" r:id="rId35"/>
    <p:sldId id="266" r:id="rId36"/>
    <p:sldId id="267" r:id="rId37"/>
    <p:sldId id="268" r:id="rId38"/>
    <p:sldId id="269" r:id="rId39"/>
    <p:sldId id="30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310" r:id="rId53"/>
    <p:sldId id="282" r:id="rId54"/>
    <p:sldId id="283" r:id="rId55"/>
    <p:sldId id="284" r:id="rId56"/>
    <p:sldId id="285" r:id="rId57"/>
    <p:sldId id="286" r:id="rId58"/>
    <p:sldId id="311" r:id="rId59"/>
    <p:sldId id="314" r:id="rId60"/>
    <p:sldId id="287" r:id="rId61"/>
    <p:sldId id="313" r:id="rId62"/>
    <p:sldId id="301" r:id="rId63"/>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0ED"/>
    <a:srgbClr val="626971"/>
    <a:srgbClr val="D1D4D3"/>
    <a:srgbClr val="D7D3C7"/>
    <a:srgbClr val="B9C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3" autoAdjust="0"/>
    <p:restoredTop sz="90142" autoAdjust="0"/>
  </p:normalViewPr>
  <p:slideViewPr>
    <p:cSldViewPr snapToObjects="1" showGuides="1">
      <p:cViewPr>
        <p:scale>
          <a:sx n="100" d="100"/>
          <a:sy n="100" d="100"/>
        </p:scale>
        <p:origin x="-2250" y="-222"/>
      </p:cViewPr>
      <p:guideLst>
        <p:guide orient="horz" pos="2455"/>
        <p:guide orient="horz" pos="255"/>
        <p:guide orient="horz" pos="4065"/>
        <p:guide orient="horz" pos="916"/>
        <p:guide orient="horz" pos="1162"/>
        <p:guide orient="horz" pos="2546"/>
        <p:guide orient="horz" pos="3838"/>
        <p:guide pos="4253"/>
        <p:guide pos="272"/>
        <p:guide pos="2925"/>
        <p:guide pos="2834"/>
        <p:guide pos="1598"/>
        <p:guide pos="1507"/>
        <p:guide pos="4162"/>
        <p:guide pos="54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Dati\CEI%20Comitati\IEC%20CLC%20WG\CLC%20TC%2014%20WG%2029%20Loss%20investigation\DEF%202013-05-28%20Curves%20Upd%20for%20Paris%20WG29%20WG21%20meeting%2028-05-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7559511703103647"/>
          <c:y val="3.8748174805974013E-2"/>
          <c:w val="0.78855216898624492"/>
          <c:h val="0.7482958242734965"/>
        </c:manualLayout>
      </c:layout>
      <c:scatterChart>
        <c:scatterStyle val="lineMarker"/>
        <c:varyColors val="0"/>
        <c:ser>
          <c:idx val="0"/>
          <c:order val="0"/>
          <c:tx>
            <c:strRef>
              <c:f>Foglio1!$C$23</c:f>
              <c:strCache>
                <c:ptCount val="1"/>
                <c:pt idx="0">
                  <c:v>T1 </c:v>
                </c:pt>
              </c:strCache>
            </c:strRef>
          </c:tx>
          <c:spPr>
            <a:ln w="25400">
              <a:solidFill>
                <a:srgbClr val="002060"/>
              </a:solidFill>
            </a:ln>
          </c:spPr>
          <c:marker>
            <c:symbol val="circle"/>
            <c:size val="6"/>
            <c:spPr>
              <a:solidFill>
                <a:srgbClr val="002060"/>
              </a:solidFill>
            </c:spPr>
          </c:marker>
          <c:xVal>
            <c:numRef>
              <c:f>Foglio1!$B$26:$B$42</c:f>
              <c:numCache>
                <c:formatCode>General</c:formatCode>
                <c:ptCount val="17"/>
                <c:pt idx="0">
                  <c:v>0</c:v>
                </c:pt>
                <c:pt idx="1">
                  <c:v>4</c:v>
                </c:pt>
                <c:pt idx="2">
                  <c:v>5</c:v>
                </c:pt>
                <c:pt idx="3">
                  <c:v>6.3</c:v>
                </c:pt>
                <c:pt idx="4">
                  <c:v>8</c:v>
                </c:pt>
                <c:pt idx="5">
                  <c:v>10</c:v>
                </c:pt>
                <c:pt idx="6">
                  <c:v>12.5</c:v>
                </c:pt>
                <c:pt idx="7">
                  <c:v>16</c:v>
                </c:pt>
                <c:pt idx="8">
                  <c:v>20</c:v>
                </c:pt>
                <c:pt idx="9">
                  <c:v>25</c:v>
                </c:pt>
                <c:pt idx="10">
                  <c:v>31.5</c:v>
                </c:pt>
                <c:pt idx="11">
                  <c:v>40</c:v>
                </c:pt>
                <c:pt idx="12">
                  <c:v>50</c:v>
                </c:pt>
                <c:pt idx="13">
                  <c:v>63</c:v>
                </c:pt>
                <c:pt idx="14">
                  <c:v>80</c:v>
                </c:pt>
                <c:pt idx="15">
                  <c:v>100</c:v>
                </c:pt>
                <c:pt idx="16">
                  <c:v>120</c:v>
                </c:pt>
              </c:numCache>
            </c:numRef>
          </c:xVal>
          <c:yVal>
            <c:numRef>
              <c:f>Foglio1!$C$26:$C$42</c:f>
              <c:numCache>
                <c:formatCode>0.000</c:formatCode>
                <c:ptCount val="17"/>
                <c:pt idx="0">
                  <c:v>99.465000000000003</c:v>
                </c:pt>
                <c:pt idx="1">
                  <c:v>99.465000000000003</c:v>
                </c:pt>
                <c:pt idx="2">
                  <c:v>99.483000000000004</c:v>
                </c:pt>
                <c:pt idx="3">
                  <c:v>99.51</c:v>
                </c:pt>
                <c:pt idx="4">
                  <c:v>99.534999999999997</c:v>
                </c:pt>
                <c:pt idx="5">
                  <c:v>99.56</c:v>
                </c:pt>
                <c:pt idx="6">
                  <c:v>99.587999999999994</c:v>
                </c:pt>
                <c:pt idx="7">
                  <c:v>99.614999999999995</c:v>
                </c:pt>
                <c:pt idx="8">
                  <c:v>99.638999999999982</c:v>
                </c:pt>
                <c:pt idx="9">
                  <c:v>99.656999999999982</c:v>
                </c:pt>
                <c:pt idx="10">
                  <c:v>99.670999999999978</c:v>
                </c:pt>
                <c:pt idx="11">
                  <c:v>99.683999999999983</c:v>
                </c:pt>
                <c:pt idx="12">
                  <c:v>99.695999999999998</c:v>
                </c:pt>
                <c:pt idx="13">
                  <c:v>99.709000000000003</c:v>
                </c:pt>
                <c:pt idx="14">
                  <c:v>99.722999999999999</c:v>
                </c:pt>
                <c:pt idx="15">
                  <c:v>99.736999999999995</c:v>
                </c:pt>
                <c:pt idx="16">
                  <c:v>99.736999999999995</c:v>
                </c:pt>
              </c:numCache>
            </c:numRef>
          </c:yVal>
          <c:smooth val="0"/>
        </c:ser>
        <c:ser>
          <c:idx val="1"/>
          <c:order val="1"/>
          <c:tx>
            <c:strRef>
              <c:f>Foglio1!$D$23</c:f>
              <c:strCache>
                <c:ptCount val="1"/>
                <c:pt idx="0">
                  <c:v>T2 </c:v>
                </c:pt>
              </c:strCache>
            </c:strRef>
          </c:tx>
          <c:spPr>
            <a:ln w="25400">
              <a:solidFill>
                <a:srgbClr val="C00000"/>
              </a:solidFill>
              <a:prstDash val="sysDash"/>
            </a:ln>
          </c:spPr>
          <c:marker>
            <c:symbol val="circle"/>
            <c:size val="5"/>
            <c:spPr>
              <a:solidFill>
                <a:srgbClr val="FF0000"/>
              </a:solidFill>
              <a:ln>
                <a:solidFill>
                  <a:srgbClr val="C00000"/>
                </a:solidFill>
              </a:ln>
            </c:spPr>
          </c:marker>
          <c:xVal>
            <c:numRef>
              <c:f>Foglio1!$B$26:$B$42</c:f>
              <c:numCache>
                <c:formatCode>General</c:formatCode>
                <c:ptCount val="17"/>
                <c:pt idx="0">
                  <c:v>0</c:v>
                </c:pt>
                <c:pt idx="1">
                  <c:v>4</c:v>
                </c:pt>
                <c:pt idx="2">
                  <c:v>5</c:v>
                </c:pt>
                <c:pt idx="3">
                  <c:v>6.3</c:v>
                </c:pt>
                <c:pt idx="4">
                  <c:v>8</c:v>
                </c:pt>
                <c:pt idx="5">
                  <c:v>10</c:v>
                </c:pt>
                <c:pt idx="6">
                  <c:v>12.5</c:v>
                </c:pt>
                <c:pt idx="7">
                  <c:v>16</c:v>
                </c:pt>
                <c:pt idx="8">
                  <c:v>20</c:v>
                </c:pt>
                <c:pt idx="9">
                  <c:v>25</c:v>
                </c:pt>
                <c:pt idx="10">
                  <c:v>31.5</c:v>
                </c:pt>
                <c:pt idx="11">
                  <c:v>40</c:v>
                </c:pt>
                <c:pt idx="12">
                  <c:v>50</c:v>
                </c:pt>
                <c:pt idx="13">
                  <c:v>63</c:v>
                </c:pt>
                <c:pt idx="14">
                  <c:v>80</c:v>
                </c:pt>
                <c:pt idx="15">
                  <c:v>100</c:v>
                </c:pt>
                <c:pt idx="16">
                  <c:v>120</c:v>
                </c:pt>
              </c:numCache>
            </c:numRef>
          </c:xVal>
          <c:yVal>
            <c:numRef>
              <c:f>Foglio1!$D$26:$D$42</c:f>
              <c:numCache>
                <c:formatCode>0.000</c:formatCode>
                <c:ptCount val="17"/>
                <c:pt idx="0">
                  <c:v>99.531874999999999</c:v>
                </c:pt>
                <c:pt idx="1">
                  <c:v>99.531874999999999</c:v>
                </c:pt>
                <c:pt idx="2">
                  <c:v>99.54762500000092</c:v>
                </c:pt>
                <c:pt idx="3">
                  <c:v>99.571250000000006</c:v>
                </c:pt>
                <c:pt idx="4">
                  <c:v>99.593125000000327</c:v>
                </c:pt>
                <c:pt idx="5">
                  <c:v>99.615000000000009</c:v>
                </c:pt>
                <c:pt idx="6">
                  <c:v>99.639499999999998</c:v>
                </c:pt>
                <c:pt idx="7">
                  <c:v>99.663124999999994</c:v>
                </c:pt>
                <c:pt idx="8">
                  <c:v>99.684124999999995</c:v>
                </c:pt>
                <c:pt idx="9">
                  <c:v>99.699874999999949</c:v>
                </c:pt>
                <c:pt idx="10">
                  <c:v>99.712125000000327</c:v>
                </c:pt>
                <c:pt idx="11">
                  <c:v>99.723500000000001</c:v>
                </c:pt>
                <c:pt idx="12">
                  <c:v>99.733999999999995</c:v>
                </c:pt>
                <c:pt idx="13">
                  <c:v>99.745374999999981</c:v>
                </c:pt>
                <c:pt idx="14">
                  <c:v>99.757625000000701</c:v>
                </c:pt>
                <c:pt idx="15">
                  <c:v>99.769874999999999</c:v>
                </c:pt>
                <c:pt idx="16">
                  <c:v>99.769874999999999</c:v>
                </c:pt>
              </c:numCache>
            </c:numRef>
          </c:yVal>
          <c:smooth val="0"/>
        </c:ser>
        <c:dLbls>
          <c:showLegendKey val="0"/>
          <c:showVal val="0"/>
          <c:showCatName val="0"/>
          <c:showSerName val="0"/>
          <c:showPercent val="0"/>
          <c:showBubbleSize val="0"/>
        </c:dLbls>
        <c:axId val="540836992"/>
        <c:axId val="540839296"/>
      </c:scatterChart>
      <c:valAx>
        <c:axId val="540836992"/>
        <c:scaling>
          <c:orientation val="minMax"/>
          <c:max val="120"/>
        </c:scaling>
        <c:delete val="0"/>
        <c:axPos val="b"/>
        <c:majorGridlines/>
        <c:title>
          <c:tx>
            <c:rich>
              <a:bodyPr/>
              <a:lstStyle/>
              <a:p>
                <a:pPr>
                  <a:defRPr/>
                </a:pPr>
                <a:r>
                  <a:rPr lang="en-US"/>
                  <a:t>Rated  Power (MVA)</a:t>
                </a:r>
              </a:p>
            </c:rich>
          </c:tx>
          <c:layout>
            <c:manualLayout>
              <c:xMode val="edge"/>
              <c:yMode val="edge"/>
              <c:x val="0.43200241653968552"/>
              <c:y val="0.90065097389142168"/>
            </c:manualLayout>
          </c:layout>
          <c:overlay val="0"/>
        </c:title>
        <c:numFmt formatCode="General" sourceLinked="1"/>
        <c:majorTickMark val="none"/>
        <c:minorTickMark val="none"/>
        <c:tickLblPos val="nextTo"/>
        <c:crossAx val="540839296"/>
        <c:crosses val="autoZero"/>
        <c:crossBetween val="midCat"/>
      </c:valAx>
      <c:valAx>
        <c:axId val="540839296"/>
        <c:scaling>
          <c:orientation val="minMax"/>
          <c:max val="99.8"/>
          <c:min val="99.45"/>
        </c:scaling>
        <c:delete val="0"/>
        <c:axPos val="l"/>
        <c:majorGridlines/>
        <c:title>
          <c:tx>
            <c:rich>
              <a:bodyPr rot="-5400000" vert="horz"/>
              <a:lstStyle/>
              <a:p>
                <a:pPr>
                  <a:defRPr/>
                </a:pPr>
                <a:r>
                  <a:rPr lang="it-IT"/>
                  <a:t>PEI (%)</a:t>
                </a:r>
              </a:p>
            </c:rich>
          </c:tx>
          <c:layout>
            <c:manualLayout>
              <c:xMode val="edge"/>
              <c:yMode val="edge"/>
              <c:x val="5.8317107066076512E-3"/>
              <c:y val="0.35236236377776242"/>
            </c:manualLayout>
          </c:layout>
          <c:overlay val="0"/>
        </c:title>
        <c:numFmt formatCode="0.000" sourceLinked="1"/>
        <c:majorTickMark val="none"/>
        <c:minorTickMark val="none"/>
        <c:tickLblPos val="nextTo"/>
        <c:txPr>
          <a:bodyPr/>
          <a:lstStyle/>
          <a:p>
            <a:pPr>
              <a:defRPr sz="800"/>
            </a:pPr>
            <a:endParaRPr lang="en-US"/>
          </a:p>
        </c:txPr>
        <c:crossAx val="540836992"/>
        <c:crosses val="autoZero"/>
        <c:crossBetween val="midCat"/>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7B38C97-411C-45C3-8259-D354DC5364AD}" type="datetimeFigureOut">
              <a:rPr lang="en-US" smtClean="0"/>
              <a:t>12/1/2015</a:t>
            </a:fld>
            <a:endParaRPr lang="en-US"/>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D2A5577-49A0-4222-9B33-5273AFF2B67C}" type="slidenum">
              <a:rPr lang="en-US" smtClean="0"/>
              <a:t>‹N›</a:t>
            </a:fld>
            <a:endParaRPr lang="en-US"/>
          </a:p>
        </p:txBody>
      </p:sp>
    </p:spTree>
    <p:extLst>
      <p:ext uri="{BB962C8B-B14F-4D97-AF65-F5344CB8AC3E}">
        <p14:creationId xmlns:p14="http://schemas.microsoft.com/office/powerpoint/2010/main" val="356532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121125F-B1CB-4577-B399-CADFBB3444A8}" type="datetimeFigureOut">
              <a:rPr lang="en-US" smtClean="0"/>
              <a:pPr/>
              <a:t>12/1/2015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49D3150-5905-4E34-99C5-4656F5DE5B5F}" type="slidenum">
              <a:rPr lang="en-US" smtClean="0"/>
              <a:pPr/>
              <a:t>‹N›</a:t>
            </a:fld>
            <a:endParaRPr lang="en-US"/>
          </a:p>
        </p:txBody>
      </p:sp>
    </p:spTree>
    <p:extLst>
      <p:ext uri="{BB962C8B-B14F-4D97-AF65-F5344CB8AC3E}">
        <p14:creationId xmlns:p14="http://schemas.microsoft.com/office/powerpoint/2010/main" val="96646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12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04842D-DEF8-458B-A82C-005C0966C4F4}" type="slidenum">
              <a:rPr lang="it-IT" smtClean="0"/>
              <a:pPr/>
              <a:t>31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049D3150-5905-4E34-99C5-4656F5DE5B5F}" type="slidenum">
              <a:rPr lang="en-US" smtClean="0"/>
              <a:pPr/>
              <a:t>53</a:t>
            </a:fld>
            <a:endParaRPr lang="en-US"/>
          </a:p>
        </p:txBody>
      </p:sp>
    </p:spTree>
    <p:extLst>
      <p:ext uri="{BB962C8B-B14F-4D97-AF65-F5344CB8AC3E}">
        <p14:creationId xmlns:p14="http://schemas.microsoft.com/office/powerpoint/2010/main" val="241670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4625" indent="-174625">
              <a:buFont typeface="Arial" pitchFamily="34" charset="0"/>
              <a:buChar char="•"/>
            </a:pPr>
            <a:r>
              <a:rPr lang="en-US" sz="1200" dirty="0" smtClean="0"/>
              <a:t>A floor for efficiency performance</a:t>
            </a:r>
          </a:p>
          <a:p>
            <a:pPr marL="174625" indent="-174625">
              <a:buFont typeface="Arial" pitchFamily="34" charset="0"/>
              <a:buChar char="•"/>
            </a:pPr>
            <a:r>
              <a:rPr lang="en-US" sz="1200" dirty="0" smtClean="0"/>
              <a:t>Figures take into consideration the need to remove “distortions” </a:t>
            </a:r>
          </a:p>
          <a:p>
            <a:pPr marL="174625" indent="-174625">
              <a:buFont typeface="Arial" pitchFamily="34" charset="0"/>
              <a:buChar char="•"/>
            </a:pPr>
            <a:r>
              <a:rPr lang="en-US" sz="1200" dirty="0" smtClean="0"/>
              <a:t>T1 is based on the results of the survey, </a:t>
            </a:r>
            <a:r>
              <a:rPr lang="en-US" sz="1200" dirty="0" err="1" smtClean="0"/>
              <a:t>approx</a:t>
            </a:r>
            <a:r>
              <a:rPr lang="en-US" sz="1200" dirty="0" smtClean="0"/>
              <a:t> 25% </a:t>
            </a:r>
          </a:p>
          <a:p>
            <a:pPr marL="174625" indent="-174625">
              <a:buFont typeface="Arial" pitchFamily="34" charset="0"/>
              <a:buChar char="•"/>
            </a:pPr>
            <a:r>
              <a:rPr lang="en-US" sz="1200" dirty="0" smtClean="0"/>
              <a:t>The T2, </a:t>
            </a:r>
            <a:r>
              <a:rPr lang="en-US" sz="1200" dirty="0" err="1" smtClean="0"/>
              <a:t>approx</a:t>
            </a:r>
            <a:r>
              <a:rPr lang="en-US" sz="1200" dirty="0" smtClean="0"/>
              <a:t> 50% of the survey</a:t>
            </a:r>
          </a:p>
          <a:p>
            <a:endParaRPr lang="en-US" dirty="0"/>
          </a:p>
        </p:txBody>
      </p:sp>
      <p:sp>
        <p:nvSpPr>
          <p:cNvPr id="4" name="Segnaposto numero diapositiva 3"/>
          <p:cNvSpPr>
            <a:spLocks noGrp="1"/>
          </p:cNvSpPr>
          <p:nvPr>
            <p:ph type="sldNum" sz="quarter" idx="10"/>
          </p:nvPr>
        </p:nvSpPr>
        <p:spPr/>
        <p:txBody>
          <a:bodyPr/>
          <a:lstStyle/>
          <a:p>
            <a:pPr>
              <a:defRPr/>
            </a:pPr>
            <a:fld id="{7C9A9B22-9D90-44A0-AA3F-28FF74F6648B}" type="slidenum">
              <a:rPr lang="it-IT" smtClean="0"/>
              <a:pPr>
                <a:defRPr/>
              </a:pPr>
              <a:t>57</a:t>
            </a:fld>
            <a:endParaRPr lang="it-IT"/>
          </a:p>
        </p:txBody>
      </p:sp>
    </p:spTree>
    <p:extLst>
      <p:ext uri="{BB962C8B-B14F-4D97-AF65-F5344CB8AC3E}">
        <p14:creationId xmlns:p14="http://schemas.microsoft.com/office/powerpoint/2010/main" val="31935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Mettere in ordine e dire (solo a voce</a:t>
            </a:r>
            <a:r>
              <a:rPr lang="it-IT" baseline="0" dirty="0" smtClean="0"/>
              <a:t> o con sovraimpressione tutti i vantaggi di un approccio e dell’altro)</a:t>
            </a:r>
            <a:endParaRPr lang="en-US" dirty="0"/>
          </a:p>
        </p:txBody>
      </p:sp>
      <p:sp>
        <p:nvSpPr>
          <p:cNvPr id="4" name="Segnaposto numero diapositiva 3"/>
          <p:cNvSpPr>
            <a:spLocks noGrp="1"/>
          </p:cNvSpPr>
          <p:nvPr>
            <p:ph type="sldNum" sz="quarter" idx="10"/>
          </p:nvPr>
        </p:nvSpPr>
        <p:spPr/>
        <p:txBody>
          <a:bodyPr/>
          <a:lstStyle/>
          <a:p>
            <a:pPr>
              <a:defRPr/>
            </a:pPr>
            <a:fld id="{7C9A9B22-9D90-44A0-AA3F-28FF74F6648B}" type="slidenum">
              <a:rPr lang="it-IT" smtClean="0"/>
              <a:pPr>
                <a:defRPr/>
              </a:pPr>
              <a:t>35</a:t>
            </a:fld>
            <a:endParaRPr lang="it-IT"/>
          </a:p>
        </p:txBody>
      </p:sp>
    </p:spTree>
    <p:extLst>
      <p:ext uri="{BB962C8B-B14F-4D97-AF65-F5344CB8AC3E}">
        <p14:creationId xmlns:p14="http://schemas.microsoft.com/office/powerpoint/2010/main" val="359614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hangingPunct="0"/>
            <a:r>
              <a:rPr lang="it-IT" sz="1200" kern="1200" dirty="0" smtClean="0">
                <a:solidFill>
                  <a:schemeClr val="tx1"/>
                </a:solidFill>
                <a:effectLst/>
                <a:latin typeface="+mn-lt"/>
                <a:ea typeface="+mn-ea"/>
                <a:cs typeface="+mn-cs"/>
              </a:rPr>
              <a:t>Le perdite dovute al carico che hanno luogo in un trasformatore sono funzione della corrente e vengono normalmente distinte in principali e addizionali.</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Facendo riferimento ai soli avvolgimenti le prime sono quelle che si possono calcolare in base alla resistenza ohmica degli avvolgimenti stessi (quella misurabile in c.c.), e le seconde sono genericamente definite, in modo pragmatico, quelle che sommate alle prime forniscono le perdite globali rilevabili sperimentalmente in una data condizione di funzionamento.</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In linea generale, si può affermare che le perdite addizionali sono principalmente dovute alla disuniforme distribuzione della corrente nelle sezioni degli avvolgimenti conseguente all'azione di flussi alternati che interessano lo spazio occupato dagli stessi. Tali flussi, risultando concatenati in misura diversa con i vari filetti elementari in cui si può idealmente suddividere ciascun conduttore, generano </a:t>
            </a:r>
            <a:r>
              <a:rPr lang="it-IT" sz="1200" kern="1200" dirty="0" err="1" smtClean="0">
                <a:solidFill>
                  <a:schemeClr val="tx1"/>
                </a:solidFill>
                <a:effectLst/>
                <a:latin typeface="+mn-lt"/>
                <a:ea typeface="+mn-ea"/>
                <a:cs typeface="+mn-cs"/>
              </a:rPr>
              <a:t>f.e.m</a:t>
            </a:r>
            <a:r>
              <a:rPr lang="it-IT" sz="1200" kern="1200" dirty="0" smtClean="0">
                <a:solidFill>
                  <a:schemeClr val="tx1"/>
                </a:solidFill>
                <a:effectLst/>
                <a:latin typeface="+mn-lt"/>
                <a:ea typeface="+mn-ea"/>
                <a:cs typeface="+mn-cs"/>
              </a:rPr>
              <a:t>. indotte, che hanno l'effetto macroscopico di rarefare o addensare la corrente attraverso la sezione. </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Qualora l'avvolgimento fosse costituito da più sezioni poste in parallelo, oltre al fenomeno dell'addensamento della corrente, si manifestano anche perdite addizionali per circolazione, in quanto può accadere che sui conduttori elementari siano indotte </a:t>
            </a:r>
            <a:r>
              <a:rPr lang="it-IT" sz="1200" kern="1200" dirty="0" err="1" smtClean="0">
                <a:solidFill>
                  <a:schemeClr val="tx1"/>
                </a:solidFill>
                <a:effectLst/>
                <a:latin typeface="+mn-lt"/>
                <a:ea typeface="+mn-ea"/>
                <a:cs typeface="+mn-cs"/>
              </a:rPr>
              <a:t>f.e.m</a:t>
            </a:r>
            <a:r>
              <a:rPr lang="it-IT" sz="1200" kern="1200" dirty="0" smtClean="0">
                <a:solidFill>
                  <a:schemeClr val="tx1"/>
                </a:solidFill>
                <a:effectLst/>
                <a:latin typeface="+mn-lt"/>
                <a:ea typeface="+mn-ea"/>
                <a:cs typeface="+mn-cs"/>
              </a:rPr>
              <a:t>. diverse.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Altri fenomeni che possono causare perdite addizionali sono quelli legati alle deformazioni delle linee di campo del flusso magnetico che investendo diversamente le varie parti dell'avvolgimento provocano ulteriori </a:t>
            </a:r>
            <a:r>
              <a:rPr lang="it-IT" sz="1200" kern="1200" dirty="0" err="1" smtClean="0">
                <a:solidFill>
                  <a:schemeClr val="tx1"/>
                </a:solidFill>
                <a:effectLst/>
                <a:latin typeface="+mn-lt"/>
                <a:ea typeface="+mn-ea"/>
                <a:cs typeface="+mn-cs"/>
              </a:rPr>
              <a:t>disuniformità</a:t>
            </a:r>
            <a:r>
              <a:rPr lang="it-IT" sz="1200" kern="1200" dirty="0" smtClean="0">
                <a:solidFill>
                  <a:schemeClr val="tx1"/>
                </a:solidFill>
                <a:effectLst/>
                <a:latin typeface="+mn-lt"/>
                <a:ea typeface="+mn-ea"/>
                <a:cs typeface="+mn-cs"/>
              </a:rPr>
              <a:t> nella distribuzione della corrente.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Le principali caratteristiche delle perdite addizionali riguardano le sue relazioni con la frequenza della corrente e con la resistività del materiale.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Per quanto riguarda il primo aspetto (dipendenza dalla frequenza) si ha che le perdite addizionali non hanno, in funzione del tipo di avvolgimento considerato, una dipendenza univoca dalla frequenza, mentre la principale ne è sempre indipendente [1,2].</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Ciò risulta di particolare rilevanza in presenza di onde di corrente non sinusoidali. Il problema può essere analizzato servendosi dell'analisi di Fourier essendo lecito applicare il principio di sovrapposizione degli effetti </a:t>
            </a:r>
            <a:r>
              <a:rPr lang="it-IT" sz="1200" kern="1200" dirty="0" err="1" smtClean="0">
                <a:solidFill>
                  <a:schemeClr val="tx1"/>
                </a:solidFill>
                <a:effectLst/>
                <a:latin typeface="+mn-lt"/>
                <a:ea typeface="+mn-ea"/>
                <a:cs typeface="+mn-cs"/>
              </a:rPr>
              <a:t>poichè</a:t>
            </a:r>
            <a:r>
              <a:rPr lang="it-IT" sz="1200" kern="1200" dirty="0" smtClean="0">
                <a:solidFill>
                  <a:schemeClr val="tx1"/>
                </a:solidFill>
                <a:effectLst/>
                <a:latin typeface="+mn-lt"/>
                <a:ea typeface="+mn-ea"/>
                <a:cs typeface="+mn-cs"/>
              </a:rPr>
              <a:t> i fenomeni possono considerarsi lineari. Le perdite totali dovute al carico possono quindi essere calcolate sommando i contributi di perdita dovuti alle singole armoniche.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Questo modo di procedere risulta molto comodo </a:t>
            </a:r>
            <a:r>
              <a:rPr lang="it-IT" sz="1200" kern="1200" dirty="0" err="1" smtClean="0">
                <a:solidFill>
                  <a:schemeClr val="tx1"/>
                </a:solidFill>
                <a:effectLst/>
                <a:latin typeface="+mn-lt"/>
                <a:ea typeface="+mn-ea"/>
                <a:cs typeface="+mn-cs"/>
              </a:rPr>
              <a:t>poichè</a:t>
            </a:r>
            <a:r>
              <a:rPr lang="it-IT" sz="1200" kern="1200" dirty="0" smtClean="0">
                <a:solidFill>
                  <a:schemeClr val="tx1"/>
                </a:solidFill>
                <a:effectLst/>
                <a:latin typeface="+mn-lt"/>
                <a:ea typeface="+mn-ea"/>
                <a:cs typeface="+mn-cs"/>
              </a:rPr>
              <a:t> lo studio della distribuzione di corrente in regime alternato non sinusoidale è spesso molto laborioso, e non sempre possibile per via analitica mentre è relativamente semplice in regime sinusoidale.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Per il secondo punto (dipendenza dalla resistività) si ha ancora che le perdite addizionali non sono univocamente legate a questa, mentre le principali ne sono direttamente proporzionali; di conseguenza le prime possono crescere o decrescere al crescere della temperatura, a seconda del tipo di fenomeno considerato, mentre la seconda cresce sempre. Ciò ha importanza soprattutto agli effetti della determinazione delle perdite in sede di collaudo, </a:t>
            </a:r>
            <a:r>
              <a:rPr lang="it-IT" sz="1200" kern="1200" dirty="0" err="1" smtClean="0">
                <a:solidFill>
                  <a:schemeClr val="tx1"/>
                </a:solidFill>
                <a:effectLst/>
                <a:latin typeface="+mn-lt"/>
                <a:ea typeface="+mn-ea"/>
                <a:cs typeface="+mn-cs"/>
              </a:rPr>
              <a:t>poichè</a:t>
            </a:r>
            <a:r>
              <a:rPr lang="it-IT" sz="1200" kern="1200" dirty="0" smtClean="0">
                <a:solidFill>
                  <a:schemeClr val="tx1"/>
                </a:solidFill>
                <a:effectLst/>
                <a:latin typeface="+mn-lt"/>
                <a:ea typeface="+mn-ea"/>
                <a:cs typeface="+mn-cs"/>
              </a:rPr>
              <a:t> esse vengono misurate a temperatura ambiente e vanno riportate alla temperatura di riferimento.</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Quando sono in gioco correnti elevate, le perdite nelle connessioni non possono essere trascurate, ma necessitano di un'analisi specifica. I flussi magnetici di dispersione degli avvolgimenti possono investire altre parti conduttrici, per esempio le armature, i tiranti o, quando presente, la cassa  del trasformatore, provocando anche in essi perdite per effetto Joule.</a:t>
            </a:r>
            <a:endParaRPr lang="en-US" sz="1200" kern="1200" dirty="0" smtClean="0">
              <a:solidFill>
                <a:schemeClr val="tx1"/>
              </a:solidFill>
              <a:effectLst/>
              <a:latin typeface="+mn-lt"/>
              <a:ea typeface="+mn-ea"/>
              <a:cs typeface="+mn-cs"/>
            </a:endParaRPr>
          </a:p>
          <a:p>
            <a:pPr hangingPunct="0"/>
            <a:r>
              <a:rPr lang="it-IT" sz="1200" kern="1200" dirty="0" smtClean="0">
                <a:solidFill>
                  <a:schemeClr val="tx1"/>
                </a:solidFill>
                <a:effectLst/>
                <a:latin typeface="+mn-lt"/>
                <a:ea typeface="+mn-ea"/>
                <a:cs typeface="+mn-cs"/>
              </a:rPr>
              <a:t>Questi aspetti che, in ragione della consistente aleatorietà legata ai percorsi seguiti dal flusso di dispersione introducono consistenti difficoltà nel tentativo di modellazione analitica, presentano fortunatamente un peso molto modesto rispetto alle perdite totali.</a:t>
            </a: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pPr>
              <a:defRPr/>
            </a:pPr>
            <a:fld id="{7C9A9B22-9D90-44A0-AA3F-28FF74F6648B}" type="slidenum">
              <a:rPr lang="it-IT" smtClean="0"/>
              <a:pPr>
                <a:defRPr/>
              </a:pPr>
              <a:t>37</a:t>
            </a:fld>
            <a:endParaRPr lang="it-IT"/>
          </a:p>
        </p:txBody>
      </p:sp>
    </p:spTree>
    <p:extLst>
      <p:ext uri="{BB962C8B-B14F-4D97-AF65-F5344CB8AC3E}">
        <p14:creationId xmlns:p14="http://schemas.microsoft.com/office/powerpoint/2010/main" val="30884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049D3150-5905-4E34-99C5-4656F5DE5B5F}" type="slidenum">
              <a:rPr lang="en-US" smtClean="0"/>
              <a:pPr/>
              <a:t>40</a:t>
            </a:fld>
            <a:endParaRPr lang="en-US"/>
          </a:p>
        </p:txBody>
      </p:sp>
    </p:spTree>
    <p:extLst>
      <p:ext uri="{BB962C8B-B14F-4D97-AF65-F5344CB8AC3E}">
        <p14:creationId xmlns:p14="http://schemas.microsoft.com/office/powerpoint/2010/main" val="241670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Segnare il minimo della</a:t>
            </a:r>
            <a:r>
              <a:rPr lang="it-IT" baseline="0" dirty="0" smtClean="0"/>
              <a:t> </a:t>
            </a:r>
            <a:r>
              <a:rPr lang="it-IT" baseline="0" dirty="0" err="1" smtClean="0"/>
              <a:t>regulation</a:t>
            </a:r>
            <a:r>
              <a:rPr lang="it-IT" baseline="0" dirty="0" smtClean="0"/>
              <a:t> nei due periodi</a:t>
            </a:r>
          </a:p>
          <a:p>
            <a:r>
              <a:rPr lang="it-IT" baseline="0" dirty="0" smtClean="0"/>
              <a:t>E confronto con le vecchie</a:t>
            </a:r>
          </a:p>
          <a:p>
            <a:endParaRPr 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Aggiunto il 25 </a:t>
            </a:r>
            <a:r>
              <a:rPr lang="it-IT" baseline="0" dirty="0" err="1" smtClean="0"/>
              <a:t>kVA</a:t>
            </a:r>
            <a:endParaRPr lang="it-IT" baseline="0" dirty="0" smtClean="0"/>
          </a:p>
          <a:p>
            <a:endParaRPr lang="it-IT" baseline="0" dirty="0" smtClean="0"/>
          </a:p>
          <a:p>
            <a:r>
              <a:rPr lang="it-IT" baseline="0" dirty="0" smtClean="0"/>
              <a:t>Le vecchie NON avevano AAA0 e AA0</a:t>
            </a:r>
          </a:p>
          <a:p>
            <a:r>
              <a:rPr lang="it-IT" baseline="0" dirty="0" smtClean="0"/>
              <a:t>C’erano un E0 e un D0 (E0 era già sparito con l’</a:t>
            </a:r>
            <a:r>
              <a:rPr lang="it-IT" baseline="0" dirty="0" err="1" smtClean="0"/>
              <a:t>amendment</a:t>
            </a:r>
            <a:r>
              <a:rPr lang="it-IT" baseline="0" dirty="0" smtClean="0"/>
              <a:t>)</a:t>
            </a:r>
          </a:p>
          <a:p>
            <a:r>
              <a:rPr lang="it-IT" baseline="0" dirty="0" smtClean="0"/>
              <a:t>Avevano associato il livello di rumore</a:t>
            </a:r>
          </a:p>
          <a:p>
            <a:endParaRPr lang="it-IT" baseline="0" dirty="0" smtClean="0"/>
          </a:p>
          <a:p>
            <a:r>
              <a:rPr lang="it-IT" dirty="0" smtClean="0"/>
              <a:t>C’era un </a:t>
            </a:r>
            <a:r>
              <a:rPr lang="it-IT" dirty="0" err="1" smtClean="0"/>
              <a:t>Dk</a:t>
            </a:r>
            <a:r>
              <a:rPr lang="it-IT" dirty="0" smtClean="0"/>
              <a:t> che</a:t>
            </a:r>
            <a:r>
              <a:rPr lang="it-IT" baseline="0" dirty="0" smtClean="0"/>
              <a:t> </a:t>
            </a:r>
          </a:p>
          <a:p>
            <a:endParaRPr lang="it-IT" baseline="0" dirty="0" smtClean="0"/>
          </a:p>
          <a:p>
            <a:r>
              <a:rPr lang="it-IT" baseline="0" dirty="0" smtClean="0"/>
              <a:t>poi con l’</a:t>
            </a:r>
            <a:r>
              <a:rPr lang="it-IT" baseline="0" dirty="0" err="1" smtClean="0"/>
              <a:t>amendment</a:t>
            </a:r>
            <a:r>
              <a:rPr lang="it-IT" baseline="0" dirty="0" smtClean="0"/>
              <a:t> era già andato via</a:t>
            </a:r>
          </a:p>
          <a:p>
            <a:endParaRPr lang="it-IT" baseline="0" dirty="0" smtClean="0"/>
          </a:p>
          <a:p>
            <a:r>
              <a:rPr lang="it-IT" baseline="0" dirty="0" smtClean="0"/>
              <a:t>I vecchi PERDITE NORMALI (E0 DK) E PERDITE RIDOTTE (D0 BK)</a:t>
            </a:r>
            <a:endParaRPr lang="en-US" dirty="0"/>
          </a:p>
        </p:txBody>
      </p:sp>
      <p:sp>
        <p:nvSpPr>
          <p:cNvPr id="4" name="Segnaposto numero diapositiva 3"/>
          <p:cNvSpPr>
            <a:spLocks noGrp="1"/>
          </p:cNvSpPr>
          <p:nvPr>
            <p:ph type="sldNum" sz="quarter" idx="10"/>
          </p:nvPr>
        </p:nvSpPr>
        <p:spPr/>
        <p:txBody>
          <a:bodyPr/>
          <a:lstStyle/>
          <a:p>
            <a:pPr>
              <a:defRPr/>
            </a:pPr>
            <a:fld id="{7C9A9B22-9D90-44A0-AA3F-28FF74F6648B}" type="slidenum">
              <a:rPr lang="it-IT" smtClean="0"/>
              <a:pPr>
                <a:defRPr/>
              </a:pPr>
              <a:t>42</a:t>
            </a:fld>
            <a:endParaRPr lang="it-IT"/>
          </a:p>
        </p:txBody>
      </p:sp>
    </p:spTree>
    <p:extLst>
      <p:ext uri="{BB962C8B-B14F-4D97-AF65-F5344CB8AC3E}">
        <p14:creationId xmlns:p14="http://schemas.microsoft.com/office/powerpoint/2010/main" val="282023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Segnare il minimo della</a:t>
            </a:r>
            <a:r>
              <a:rPr lang="it-IT" baseline="0" dirty="0" smtClean="0"/>
              <a:t> </a:t>
            </a:r>
            <a:r>
              <a:rPr lang="it-IT" baseline="0" dirty="0" err="1" smtClean="0"/>
              <a:t>regulation</a:t>
            </a:r>
            <a:r>
              <a:rPr lang="it-IT" baseline="0" dirty="0" smtClean="0"/>
              <a:t> nei due periodi</a:t>
            </a:r>
          </a:p>
          <a:p>
            <a:r>
              <a:rPr lang="it-IT" baseline="0" dirty="0" smtClean="0"/>
              <a:t>E confronto con le vecchie</a:t>
            </a:r>
          </a:p>
          <a:p>
            <a:endParaRPr 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Aggiunto il 25 </a:t>
            </a:r>
            <a:r>
              <a:rPr lang="it-IT" baseline="0" dirty="0" err="1" smtClean="0"/>
              <a:t>kVA</a:t>
            </a:r>
            <a:endParaRPr lang="it-IT" baseline="0" dirty="0" smtClean="0"/>
          </a:p>
          <a:p>
            <a:endParaRPr lang="it-IT" baseline="0" dirty="0" smtClean="0"/>
          </a:p>
          <a:p>
            <a:r>
              <a:rPr lang="it-IT" baseline="0" dirty="0" smtClean="0"/>
              <a:t>Le vecchie NON avevano AAA0 e AA0</a:t>
            </a:r>
          </a:p>
          <a:p>
            <a:r>
              <a:rPr lang="it-IT" baseline="0" dirty="0" smtClean="0"/>
              <a:t>C’erano un E0 e un D0 (E0 era già sparito con l’</a:t>
            </a:r>
            <a:r>
              <a:rPr lang="it-IT" baseline="0" dirty="0" err="1" smtClean="0"/>
              <a:t>amendment</a:t>
            </a:r>
            <a:r>
              <a:rPr lang="it-IT" baseline="0" dirty="0" smtClean="0"/>
              <a:t>)</a:t>
            </a:r>
          </a:p>
          <a:p>
            <a:r>
              <a:rPr lang="it-IT" baseline="0" dirty="0" smtClean="0"/>
              <a:t>Avevano associato il livello di rumore</a:t>
            </a:r>
          </a:p>
          <a:p>
            <a:endParaRPr lang="it-IT" baseline="0" dirty="0" smtClean="0"/>
          </a:p>
          <a:p>
            <a:r>
              <a:rPr lang="it-IT" dirty="0" smtClean="0"/>
              <a:t>C’era un </a:t>
            </a:r>
            <a:r>
              <a:rPr lang="it-IT" dirty="0" err="1" smtClean="0"/>
              <a:t>Dk</a:t>
            </a:r>
            <a:r>
              <a:rPr lang="it-IT" dirty="0" smtClean="0"/>
              <a:t> che</a:t>
            </a:r>
            <a:r>
              <a:rPr lang="it-IT" baseline="0" dirty="0" smtClean="0"/>
              <a:t> </a:t>
            </a:r>
          </a:p>
          <a:p>
            <a:endParaRPr lang="it-IT" baseline="0" dirty="0" smtClean="0"/>
          </a:p>
          <a:p>
            <a:r>
              <a:rPr lang="it-IT" baseline="0" dirty="0" smtClean="0"/>
              <a:t>poi con l’</a:t>
            </a:r>
            <a:r>
              <a:rPr lang="it-IT" baseline="0" dirty="0" err="1" smtClean="0"/>
              <a:t>amendment</a:t>
            </a:r>
            <a:r>
              <a:rPr lang="it-IT" baseline="0" dirty="0" smtClean="0"/>
              <a:t> era già andato via</a:t>
            </a:r>
          </a:p>
          <a:p>
            <a:endParaRPr lang="it-IT" baseline="0" dirty="0" smtClean="0"/>
          </a:p>
          <a:p>
            <a:r>
              <a:rPr lang="it-IT" baseline="0" dirty="0" smtClean="0"/>
              <a:t>I vecchi PERDITE NORMALI (E0 DK) E PERDITE RIDOTTE (D0 BK)</a:t>
            </a:r>
            <a:endParaRPr lang="en-US" dirty="0"/>
          </a:p>
        </p:txBody>
      </p:sp>
      <p:sp>
        <p:nvSpPr>
          <p:cNvPr id="4" name="Segnaposto numero diapositiva 3"/>
          <p:cNvSpPr>
            <a:spLocks noGrp="1"/>
          </p:cNvSpPr>
          <p:nvPr>
            <p:ph type="sldNum" sz="quarter" idx="10"/>
          </p:nvPr>
        </p:nvSpPr>
        <p:spPr/>
        <p:txBody>
          <a:bodyPr/>
          <a:lstStyle/>
          <a:p>
            <a:pPr>
              <a:defRPr/>
            </a:pPr>
            <a:fld id="{7C9A9B22-9D90-44A0-AA3F-28FF74F6648B}" type="slidenum">
              <a:rPr lang="it-IT" smtClean="0"/>
              <a:pPr>
                <a:defRPr/>
              </a:pPr>
              <a:t>43</a:t>
            </a:fld>
            <a:endParaRPr lang="it-IT"/>
          </a:p>
        </p:txBody>
      </p:sp>
    </p:spTree>
    <p:extLst>
      <p:ext uri="{BB962C8B-B14F-4D97-AF65-F5344CB8AC3E}">
        <p14:creationId xmlns:p14="http://schemas.microsoft.com/office/powerpoint/2010/main" val="282023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049D3150-5905-4E34-99C5-4656F5DE5B5F}" type="slidenum">
              <a:rPr lang="en-US" smtClean="0"/>
              <a:pPr/>
              <a:t>47</a:t>
            </a:fld>
            <a:endParaRPr lang="en-US"/>
          </a:p>
        </p:txBody>
      </p:sp>
    </p:spTree>
    <p:extLst>
      <p:ext uri="{BB962C8B-B14F-4D97-AF65-F5344CB8AC3E}">
        <p14:creationId xmlns:p14="http://schemas.microsoft.com/office/powerpoint/2010/main" val="241670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dirty="0" smtClean="0"/>
              <a:t>take into account also energy performances of units required to transform reactive power only</a:t>
            </a:r>
          </a:p>
          <a:p>
            <a:pPr lvl="0"/>
            <a:r>
              <a:rPr lang="en-US" sz="1200" dirty="0" smtClean="0"/>
              <a:t>have an index not depending from the application but related to the product only</a:t>
            </a:r>
          </a:p>
          <a:p>
            <a:endParaRPr lang="en-US" dirty="0"/>
          </a:p>
        </p:txBody>
      </p:sp>
      <p:sp>
        <p:nvSpPr>
          <p:cNvPr id="4" name="Segnaposto numero diapositiva 3"/>
          <p:cNvSpPr>
            <a:spLocks noGrp="1"/>
          </p:cNvSpPr>
          <p:nvPr>
            <p:ph type="sldNum" sz="quarter" idx="10"/>
          </p:nvPr>
        </p:nvSpPr>
        <p:spPr/>
        <p:txBody>
          <a:bodyPr/>
          <a:lstStyle/>
          <a:p>
            <a:pPr>
              <a:defRPr/>
            </a:pPr>
            <a:fld id="{17FC763F-E874-4476-BC9C-E4796A5C4AFC}" type="slidenum">
              <a:rPr lang="pl-PL" smtClean="0"/>
              <a:pPr>
                <a:defRPr/>
              </a:pPr>
              <a:t>48</a:t>
            </a:fld>
            <a:endParaRPr lang="pl-PL"/>
          </a:p>
        </p:txBody>
      </p:sp>
    </p:spTree>
    <p:extLst>
      <p:ext uri="{BB962C8B-B14F-4D97-AF65-F5344CB8AC3E}">
        <p14:creationId xmlns:p14="http://schemas.microsoft.com/office/powerpoint/2010/main" val="370141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The peak efficiency index is a unit-less metric, which was developed as a regulatory option for the European </a:t>
            </a:r>
            <a:r>
              <a:rPr lang="en-US" sz="1200" dirty="0" err="1" smtClean="0"/>
              <a:t>ecodesign</a:t>
            </a:r>
            <a:r>
              <a:rPr lang="en-US" sz="1200" dirty="0" smtClean="0"/>
              <a:t> process. Such index includes both no-load and load losses, but the equation is written in such a way that it does not require a specified loading point. Instead, the index finds the point where the no-load loss equals the load loss, and calculates the value. This approach has an advantage over others, because it does not require prescribing or implying a loading point. </a:t>
            </a:r>
          </a:p>
          <a:p>
            <a:r>
              <a:rPr lang="en-US" sz="1200" dirty="0" smtClean="0"/>
              <a:t>At the same time, considering that in a competitive market environment all manufacturers are trying to minimize their costs, prescribing only minimum values for the PEI can be somehow risky. In fact, there may be a mismatch between the no load and load loss ratio which minimizes the transformer cost and the one which optimizes the energy performance during service (provided that in both cases the minimum PEI value is fulfilled). For this reason, it is important that transformer users prescribe suitable capitalization figures or specify minimum efficiency values at certain load factors in order to obtain the highest energy savings. The importance of this issue is higher for smaller units, while larger power transformers tend to be already today state of the art for what concerns efficiency.</a:t>
            </a:r>
          </a:p>
          <a:p>
            <a:endParaRPr lang="it-IT" dirty="0" smtClean="0"/>
          </a:p>
        </p:txBody>
      </p:sp>
      <p:sp>
        <p:nvSpPr>
          <p:cNvPr id="112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04842D-DEF8-458B-A82C-005C0966C4F4}" type="slidenum">
              <a:rPr lang="it-IT" smtClean="0"/>
              <a:pPr/>
              <a:t>50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p>
            <a:fld id="{9A69C82E-A9DD-4013-8EB2-DB88DE897210}" type="datetime4">
              <a:rPr lang="en-US" smtClean="0"/>
              <a:t>December 1, 2015</a:t>
            </a:fld>
            <a:endParaRPr lang="en-US"/>
          </a:p>
        </p:txBody>
      </p:sp>
      <p:sp>
        <p:nvSpPr>
          <p:cNvPr id="6" name="Slide Number Placeholder 5"/>
          <p:cNvSpPr>
            <a:spLocks noGrp="1"/>
          </p:cNvSpPr>
          <p:nvPr userDrawn="1">
            <p:ph type="sldNum" sz="quarter" idx="12"/>
          </p:nvPr>
        </p:nvSpPr>
        <p:spPr/>
        <p:txBody>
          <a:bodyPr/>
          <a:lstStyle/>
          <a:p>
            <a:fld id="{E1B93EF5-62DC-4D0D-A7B0-C74897CCA81C}" type="slidenum">
              <a:rPr lang="en-US" smtClean="0"/>
              <a:pPr/>
              <a:t>‹N›</a:t>
            </a:fld>
            <a:endParaRPr lang="en-US"/>
          </a:p>
        </p:txBody>
      </p:sp>
      <p:sp>
        <p:nvSpPr>
          <p:cNvPr id="10" name="Rectangle 9"/>
          <p:cNvSpPr/>
          <p:nvPr userDrawn="1"/>
        </p:nvSpPr>
        <p:spPr>
          <a:xfrm>
            <a:off x="0" y="1449388"/>
            <a:ext cx="9144000" cy="2592387"/>
          </a:xfrm>
          <a:prstGeom prst="rect">
            <a:avLst/>
          </a:prstGeom>
          <a:solidFill>
            <a:srgbClr val="00206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31800" y="1808820"/>
            <a:ext cx="550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nvPr>
        </p:nvSpPr>
        <p:spPr>
          <a:xfrm>
            <a:off x="431800" y="1969200"/>
            <a:ext cx="8280400" cy="993600"/>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32000" y="3060000"/>
            <a:ext cx="6319638" cy="837313"/>
          </a:xfrm>
        </p:spPr>
        <p:txBody>
          <a:bodyPr>
            <a:normAutofit/>
          </a:bodyPr>
          <a:lstStyle>
            <a:lvl1pPr marL="0" indent="0" algn="l">
              <a:spcAft>
                <a:spcPts val="0"/>
              </a:spcAft>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Box 13"/>
          <p:cNvSpPr txBox="1"/>
          <p:nvPr userDrawn="1"/>
        </p:nvSpPr>
        <p:spPr>
          <a:xfrm>
            <a:off x="-2016732" y="1448780"/>
            <a:ext cx="1908212" cy="3046988"/>
          </a:xfrm>
          <a:prstGeom prst="rect">
            <a:avLst/>
          </a:prstGeom>
          <a:noFill/>
        </p:spPr>
        <p:txBody>
          <a:bodyPr wrap="square" lIns="0" tIns="0" rIns="0" bIns="0" rtlCol="0">
            <a:spAutoFit/>
          </a:bodyPr>
          <a:lstStyle/>
          <a:p>
            <a:pPr algn="r"/>
            <a:r>
              <a:rPr lang="en-US" sz="1100" b="1" dirty="0" smtClean="0">
                <a:solidFill>
                  <a:schemeClr val="tx1"/>
                </a:solidFill>
              </a:rPr>
              <a:t>Front page picture</a:t>
            </a:r>
            <a:r>
              <a:rPr lang="en-US" sz="1100" dirty="0" smtClean="0">
                <a:solidFill>
                  <a:schemeClr val="tx1"/>
                </a:solidFill>
              </a:rPr>
              <a:t>:</a:t>
            </a:r>
          </a:p>
          <a:p>
            <a:pPr algn="r"/>
            <a:endParaRPr lang="en-US" sz="1100" dirty="0" smtClean="0">
              <a:solidFill>
                <a:schemeClr val="tx1"/>
              </a:solidFill>
            </a:endParaRPr>
          </a:p>
          <a:p>
            <a:pPr algn="r"/>
            <a:r>
              <a:rPr lang="en-US" sz="1100" b="0" dirty="0" smtClean="0">
                <a:solidFill>
                  <a:schemeClr val="tx1"/>
                </a:solidFill>
              </a:rPr>
              <a:t>Change</a:t>
            </a:r>
            <a:r>
              <a:rPr lang="en-US" sz="1100" b="0" baseline="0" dirty="0" smtClean="0">
                <a:solidFill>
                  <a:schemeClr val="tx1"/>
                </a:solidFill>
              </a:rPr>
              <a:t> picture by marking Picture , right click and choose send to front.</a:t>
            </a:r>
          </a:p>
          <a:p>
            <a:pPr algn="r"/>
            <a:r>
              <a:rPr lang="en-US" sz="1100" b="0" baseline="0" dirty="0" smtClean="0">
                <a:solidFill>
                  <a:schemeClr val="tx1"/>
                </a:solidFill>
              </a:rPr>
              <a:t>Click on the icon in the middle of the picture and locate the new picture.</a:t>
            </a:r>
          </a:p>
          <a:p>
            <a:pPr algn="r"/>
            <a:r>
              <a:rPr lang="en-US" sz="1100" b="0" baseline="0" dirty="0" smtClean="0">
                <a:solidFill>
                  <a:schemeClr val="tx1"/>
                </a:solidFill>
              </a:rPr>
              <a:t>After inserting once again mark the picture, right click and choose send to back. </a:t>
            </a:r>
          </a:p>
          <a:p>
            <a:pPr algn="r"/>
            <a:endParaRPr lang="en-US" sz="1100" b="1" baseline="0" dirty="0" smtClean="0">
              <a:solidFill>
                <a:schemeClr val="tx1"/>
              </a:solidFill>
            </a:endParaRP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12,9 cm x W 25,4 cm</a:t>
            </a:r>
          </a:p>
          <a:p>
            <a:pPr algn="r"/>
            <a:r>
              <a:rPr lang="en-US" sz="1100" b="1" baseline="0" dirty="0" smtClean="0">
                <a:solidFill>
                  <a:schemeClr val="tx1"/>
                </a:solidFill>
              </a:rPr>
              <a:t> </a:t>
            </a:r>
            <a:endParaRPr lang="en-US" sz="1100" b="0" dirty="0" smtClean="0">
              <a:solidFill>
                <a:schemeClr val="tx1"/>
              </a:solidFill>
            </a:endParaRPr>
          </a:p>
        </p:txBody>
      </p:sp>
      <p:sp>
        <p:nvSpPr>
          <p:cNvPr id="13" name="TextBox 12"/>
          <p:cNvSpPr txBox="1"/>
          <p:nvPr userDrawn="1"/>
        </p:nvSpPr>
        <p:spPr>
          <a:xfrm>
            <a:off x="-2016732" y="404813"/>
            <a:ext cx="1908212" cy="507831"/>
          </a:xfrm>
          <a:prstGeom prst="rect">
            <a:avLst/>
          </a:prstGeom>
          <a:noFill/>
        </p:spPr>
        <p:txBody>
          <a:bodyPr wrap="square" lIns="0" tIns="0" rIns="0" bIns="0" rtlCol="0">
            <a:spAutoFit/>
          </a:bodyPr>
          <a:lstStyle/>
          <a:p>
            <a:pPr algn="r"/>
            <a:r>
              <a:rPr lang="en-US" sz="1100" b="1" baseline="0" dirty="0" smtClean="0">
                <a:solidFill>
                  <a:schemeClr val="tx1"/>
                </a:solidFill>
              </a:rPr>
              <a:t>Logo</a:t>
            </a:r>
            <a:r>
              <a:rPr lang="en-US" sz="1100" b="0" baseline="0" dirty="0" smtClean="0">
                <a:solidFill>
                  <a:schemeClr val="tx1"/>
                </a:solidFill>
              </a:rPr>
              <a:t> </a:t>
            </a:r>
          </a:p>
          <a:p>
            <a:pPr algn="r"/>
            <a:r>
              <a:rPr lang="en-US" sz="1100" b="0" baseline="0" dirty="0" smtClean="0">
                <a:solidFill>
                  <a:schemeClr val="tx1"/>
                </a:solidFill>
              </a:rPr>
              <a:t>Size: H: 1,53</a:t>
            </a:r>
          </a:p>
          <a:p>
            <a:pPr algn="r"/>
            <a:r>
              <a:rPr lang="en-US" sz="1100" b="0" baseline="0" dirty="0" smtClean="0">
                <a:solidFill>
                  <a:schemeClr val="tx1"/>
                </a:solidFill>
              </a:rPr>
              <a:t>Position: 1,2 x 1,92 </a:t>
            </a:r>
            <a:endParaRPr lang="en-US" sz="1100" b="0" dirty="0" smtClean="0">
              <a:solidFill>
                <a:schemeClr val="tx1"/>
              </a:solidFill>
            </a:endParaRPr>
          </a:p>
        </p:txBody>
      </p:sp>
      <p:pic>
        <p:nvPicPr>
          <p:cNvPr id="15" name="Picture 15" descr="unibg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60521" y="731185"/>
            <a:ext cx="485314" cy="48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2" descr="http://www.kliwent.agh.edu.pl/wp-content/uploads/agh-kopi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915" y="381001"/>
            <a:ext cx="460229" cy="921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3"/>
              </a:gs>
              <a:gs pos="50000">
                <a:schemeClr val="accent3"/>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3"/>
                </a:solidFill>
              </a:defRPr>
            </a:lvl1pPr>
          </a:lstStyle>
          <a:p>
            <a:fld id="{FC561EA3-C1E4-4689-A0E8-886474FC2A81}" type="datetime4">
              <a:rPr lang="en-US" smtClean="0"/>
              <a:t>December 1, 2015</a:t>
            </a:fld>
            <a:endParaRPr lang="en-US"/>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tx2"/>
                </a:solidFill>
              </a:defRPr>
            </a:lvl1pPr>
          </a:lstStyle>
          <a:p>
            <a:r>
              <a:rPr lang="en-US" smtClean="0"/>
              <a:t>|  Presentation title and date</a:t>
            </a: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pPr/>
              <a:t>‹N›</a:t>
            </a:fld>
            <a:endParaRPr lang="en-US"/>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tx2"/>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Bright orange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972616"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1"/>
              </a:gs>
              <a:gs pos="50000">
                <a:schemeClr val="accent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1"/>
                </a:solidFill>
              </a:defRPr>
            </a:lvl1pPr>
          </a:lstStyle>
          <a:p>
            <a:fld id="{B07E7CBD-26E0-4EC3-858A-3912AA90A3C2}" type="datetime4">
              <a:rPr lang="en-US" smtClean="0"/>
              <a:t>December 1, 2015</a:t>
            </a:fld>
            <a:endParaRPr lang="en-US" dirty="0"/>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smtClean="0"/>
              <a:t>|  Presentation title and date</a:t>
            </a: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‹N›</a:t>
            </a:fld>
            <a:endParaRPr lang="en-US" dirty="0"/>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Soft green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46856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01" y="514350"/>
            <a:ext cx="8280399" cy="939800"/>
          </a:xfrm>
        </p:spPr>
        <p:txBody>
          <a:bodyPr anchor="b" anchorCtr="0"/>
          <a:lstStyle/>
          <a:p>
            <a:r>
              <a:rPr lang="en-US" smtClean="0"/>
              <a:t>Click to edit Master title style</a:t>
            </a:r>
            <a:endParaRPr lang="en-US" dirty="0"/>
          </a:p>
        </p:txBody>
      </p:sp>
      <p:sp>
        <p:nvSpPr>
          <p:cNvPr id="3" name="Date Placeholder 2"/>
          <p:cNvSpPr>
            <a:spLocks noGrp="1"/>
          </p:cNvSpPr>
          <p:nvPr>
            <p:ph type="dt" sz="half" idx="10"/>
          </p:nvPr>
        </p:nvSpPr>
        <p:spPr>
          <a:xfrm>
            <a:off x="7596336" y="6576330"/>
            <a:ext cx="1116124" cy="273050"/>
          </a:xfrm>
        </p:spPr>
        <p:txBody>
          <a:bodyPr/>
          <a:lstStyle>
            <a:lvl1pPr>
              <a:defRPr>
                <a:solidFill>
                  <a:schemeClr val="accent6"/>
                </a:solidFill>
              </a:defRPr>
            </a:lvl1pPr>
          </a:lstStyle>
          <a:p>
            <a:fld id="{C32B1826-2024-4321-9A5C-1A9E56BD86F5}" type="datetime4">
              <a:rPr lang="en-US" smtClean="0"/>
              <a:t>December 1, 2015</a:t>
            </a:fld>
            <a:endParaRPr lang="en-US"/>
          </a:p>
        </p:txBody>
      </p:sp>
      <p:sp>
        <p:nvSpPr>
          <p:cNvPr id="4" name="Footer Placeholder 3"/>
          <p:cNvSpPr>
            <a:spLocks noGrp="1"/>
          </p:cNvSpPr>
          <p:nvPr>
            <p:ph type="ftr" sz="quarter" idx="11"/>
          </p:nvPr>
        </p:nvSpPr>
        <p:spPr>
          <a:xfrm>
            <a:off x="683568" y="6576330"/>
            <a:ext cx="6004422" cy="273050"/>
          </a:xfrm>
          <a:prstGeom prst="rect">
            <a:avLst/>
          </a:prstGeom>
        </p:spPr>
        <p:txBody>
          <a:bodyPr/>
          <a:lstStyle>
            <a:lvl1pPr>
              <a:defRPr>
                <a:solidFill>
                  <a:schemeClr val="accent6"/>
                </a:solidFill>
              </a:defRPr>
            </a:lvl1pPr>
          </a:lstStyle>
          <a:p>
            <a:r>
              <a:rPr lang="en-US" smtClean="0"/>
              <a:t>|  Presentation title and date</a:t>
            </a:r>
            <a:endParaRPr lang="en-US"/>
          </a:p>
        </p:txBody>
      </p:sp>
      <p:sp>
        <p:nvSpPr>
          <p:cNvPr id="5" name="Slide Number Placeholder 4"/>
          <p:cNvSpPr>
            <a:spLocks noGrp="1"/>
          </p:cNvSpPr>
          <p:nvPr>
            <p:ph type="sldNum" sz="quarter" idx="12"/>
          </p:nvPr>
        </p:nvSpPr>
        <p:spPr>
          <a:xfrm>
            <a:off x="431800" y="6576330"/>
            <a:ext cx="252000" cy="273050"/>
          </a:xfrm>
        </p:spPr>
        <p:txBody>
          <a:bodyPr/>
          <a:lstStyle>
            <a:lvl1pPr>
              <a:defRPr>
                <a:solidFill>
                  <a:schemeClr val="accent6"/>
                </a:solidFill>
              </a:defRPr>
            </a:lvl1pPr>
          </a:lstStyle>
          <a:p>
            <a:fld id="{E1B93EF5-62DC-4D0D-A7B0-C74897CCA81C}" type="slidenum">
              <a:rPr lang="en-US" smtClean="0"/>
              <a:pPr/>
              <a:t>‹N›</a:t>
            </a:fld>
            <a:endParaRPr lang="en-US"/>
          </a:p>
        </p:txBody>
      </p:sp>
      <p:cxnSp>
        <p:nvCxnSpPr>
          <p:cNvPr id="8" name="Straight Connector 7"/>
          <p:cNvCxnSpPr/>
          <p:nvPr userDrawn="1"/>
        </p:nvCxnSpPr>
        <p:spPr>
          <a:xfrm>
            <a:off x="408168" y="440668"/>
            <a:ext cx="550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31800" y="1664803"/>
            <a:ext cx="8280400" cy="2376971"/>
          </a:xfrm>
        </p:spPr>
        <p:txBody>
          <a:bodyPr/>
          <a:lstStyle>
            <a:lvl1pPr>
              <a:defRPr sz="1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2016732" y="5945357"/>
            <a:ext cx="1908212" cy="507831"/>
          </a:xfrm>
          <a:prstGeom prst="rect">
            <a:avLst/>
          </a:prstGeom>
          <a:noFill/>
        </p:spPr>
        <p:txBody>
          <a:bodyPr wrap="square" lIns="0" tIns="0" rIns="0" bIns="0" rtlCol="0">
            <a:spAutoFit/>
          </a:bodyPr>
          <a:lstStyle/>
          <a:p>
            <a:pPr algn="r"/>
            <a:r>
              <a:rPr lang="en-US" sz="1100" b="1" baseline="0" dirty="0" smtClean="0">
                <a:solidFill>
                  <a:schemeClr val="tx1"/>
                </a:solidFill>
              </a:rPr>
              <a:t>Logo</a:t>
            </a:r>
            <a:r>
              <a:rPr lang="en-US" sz="1100" b="0" baseline="0" dirty="0" smtClean="0">
                <a:solidFill>
                  <a:schemeClr val="tx1"/>
                </a:solidFill>
              </a:rPr>
              <a:t> </a:t>
            </a:r>
          </a:p>
          <a:p>
            <a:pPr algn="r"/>
            <a:r>
              <a:rPr lang="en-US" sz="1100" b="0" baseline="0" dirty="0" smtClean="0">
                <a:solidFill>
                  <a:schemeClr val="tx1"/>
                </a:solidFill>
              </a:rPr>
              <a:t>Size: H: 1,53</a:t>
            </a:r>
          </a:p>
          <a:p>
            <a:pPr algn="r"/>
            <a:r>
              <a:rPr lang="en-US" sz="1100" b="0" baseline="0" dirty="0" smtClean="0">
                <a:solidFill>
                  <a:schemeClr val="tx1"/>
                </a:solidFill>
              </a:rPr>
              <a:t>Position: 1,2 x 16,4 </a:t>
            </a:r>
            <a:endParaRPr lang="en-US" sz="1100" b="0" dirty="0" smtClean="0">
              <a:solidFill>
                <a:schemeClr val="tx1"/>
              </a:solidFill>
            </a:endParaRPr>
          </a:p>
        </p:txBody>
      </p:sp>
      <p:sp>
        <p:nvSpPr>
          <p:cNvPr id="13" name="Rettangolo 12"/>
          <p:cNvSpPr/>
          <p:nvPr userDrawn="1"/>
        </p:nvSpPr>
        <p:spPr>
          <a:xfrm>
            <a:off x="-108520" y="5562600"/>
            <a:ext cx="9328720" cy="8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it-IT" sz="1600" dirty="0" err="1" smtClean="0"/>
          </a:p>
        </p:txBody>
      </p:sp>
      <p:pic>
        <p:nvPicPr>
          <p:cNvPr id="14" name="Picture 15" descr="unibg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7686" y="5747684"/>
            <a:ext cx="485314" cy="48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kliwent.agh.edu.pl/wp-content/uploads/agh-kopi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88080" y="5524500"/>
            <a:ext cx="460229" cy="921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1FD08-2BD0-473C-866C-A1995D5C1F85}" type="datetime4">
              <a:rPr lang="en-US" smtClean="0"/>
              <a:t>December 1, 2015</a:t>
            </a:fld>
            <a:endParaRPr lang="en-US"/>
          </a:p>
        </p:txBody>
      </p:sp>
      <p:sp>
        <p:nvSpPr>
          <p:cNvPr id="4" name="Footer Placeholder 3"/>
          <p:cNvSpPr>
            <a:spLocks noGrp="1"/>
          </p:cNvSpPr>
          <p:nvPr>
            <p:ph type="ftr" sz="quarter" idx="11"/>
          </p:nvPr>
        </p:nvSpPr>
        <p:spPr>
          <a:xfrm>
            <a:off x="683568" y="6453188"/>
            <a:ext cx="6004422" cy="273050"/>
          </a:xfrm>
          <a:prstGeom prst="rect">
            <a:avLst/>
          </a:prstGeom>
        </p:spPr>
        <p:txBody>
          <a:bodyPr/>
          <a:lstStyle/>
          <a:p>
            <a:r>
              <a:rPr lang="en-US" smtClean="0"/>
              <a:t>|  Presentation title and date</a:t>
            </a:r>
            <a:endParaRPr lang="en-US"/>
          </a:p>
        </p:txBody>
      </p:sp>
      <p:sp>
        <p:nvSpPr>
          <p:cNvPr id="5" name="Slide Number Placeholder 4"/>
          <p:cNvSpPr>
            <a:spLocks noGrp="1"/>
          </p:cNvSpPr>
          <p:nvPr>
            <p:ph type="sldNum" sz="quarter" idx="12"/>
          </p:nvPr>
        </p:nvSpPr>
        <p:spPr/>
        <p:txBody>
          <a:bodyPr/>
          <a:lstStyle/>
          <a:p>
            <a:fld id="{E1B93EF5-62DC-4D0D-A7B0-C74897CCA81C}"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62F4-9BE9-483C-B598-506B5582276D}" type="datetime4">
              <a:rPr lang="en-US" smtClean="0"/>
              <a:t>December 1, 2015</a:t>
            </a:fld>
            <a:endParaRPr lang="en-US"/>
          </a:p>
        </p:txBody>
      </p:sp>
      <p:sp>
        <p:nvSpPr>
          <p:cNvPr id="4" name="Slide Number Placeholder 3"/>
          <p:cNvSpPr>
            <a:spLocks noGrp="1"/>
          </p:cNvSpPr>
          <p:nvPr>
            <p:ph type="sldNum" sz="quarter" idx="12"/>
          </p:nvPr>
        </p:nvSpPr>
        <p:spPr/>
        <p:txBody>
          <a:bodyPr/>
          <a:lstStyle/>
          <a:p>
            <a:fld id="{E1B93EF5-62DC-4D0D-A7B0-C74897CCA81C}"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tx2">
                    <a:lumMod val="75000"/>
                  </a:schemeClr>
                </a:solidFill>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259632" y="1535113"/>
            <a:ext cx="3528392"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1259632" y="2174875"/>
            <a:ext cx="3528392"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860032" y="1535113"/>
            <a:ext cx="382676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860032" y="2174875"/>
            <a:ext cx="3826768"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5"/>
          <p:cNvSpPr>
            <a:spLocks noGrp="1"/>
          </p:cNvSpPr>
          <p:nvPr>
            <p:ph type="sldNum" sz="quarter" idx="12"/>
          </p:nvPr>
        </p:nvSpPr>
        <p:spPr/>
        <p:txBody>
          <a:bodyPr/>
          <a:lstStyle>
            <a:lvl1pPr algn="ctr">
              <a:defRPr/>
            </a:lvl1pPr>
          </a:lstStyle>
          <a:p>
            <a:pPr>
              <a:defRPr/>
            </a:pPr>
            <a:fld id="{D3A9376F-E6CD-4DA7-897F-30CC08663A28}" type="slidenum">
              <a:rPr lang="it-IT" smtClean="0"/>
              <a:pPr>
                <a:defRPr/>
              </a:pPr>
              <a:t>‹N›</a:t>
            </a:fld>
            <a:endParaRPr lang="it-IT" dirty="0"/>
          </a:p>
        </p:txBody>
      </p:sp>
    </p:spTree>
    <p:extLst>
      <p:ext uri="{BB962C8B-B14F-4D97-AF65-F5344CB8AC3E}">
        <p14:creationId xmlns:p14="http://schemas.microsoft.com/office/powerpoint/2010/main" val="55294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1B93EF5-62DC-4D0D-A7B0-C74897CCA81C}" type="slidenum">
              <a:rPr lang="en-US" smtClean="0"/>
              <a:pPr/>
              <a:t>‹N›</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6" name="TextBox 15"/>
          <p:cNvSpPr txBox="1"/>
          <p:nvPr userDrawn="1"/>
        </p:nvSpPr>
        <p:spPr>
          <a:xfrm>
            <a:off x="-2016732" y="5733256"/>
            <a:ext cx="1908212" cy="846386"/>
          </a:xfrm>
          <a:prstGeom prst="rect">
            <a:avLst/>
          </a:prstGeom>
          <a:noFill/>
        </p:spPr>
        <p:txBody>
          <a:bodyPr wrap="square" lIns="0" tIns="0" rIns="0" bIns="0" rtlCol="0">
            <a:spAutoFit/>
          </a:bodyPr>
          <a:lstStyle/>
          <a:p>
            <a:pPr algn="r"/>
            <a:r>
              <a:rPr lang="en-US" sz="1100" b="1" dirty="0" smtClean="0">
                <a:solidFill>
                  <a:schemeClr val="tx1"/>
                </a:solidFill>
              </a:rPr>
              <a:t>Footer text: </a:t>
            </a:r>
          </a:p>
          <a:p>
            <a:pPr algn="r"/>
            <a:r>
              <a:rPr lang="en-US" sz="1100" b="0" dirty="0" smtClean="0">
                <a:solidFill>
                  <a:schemeClr val="tx1"/>
                </a:solidFill>
              </a:rPr>
              <a:t>Insert</a:t>
            </a:r>
            <a:r>
              <a:rPr lang="en-US" sz="1100" b="0" baseline="0" dirty="0" smtClean="0">
                <a:solidFill>
                  <a:schemeClr val="tx1"/>
                </a:solidFill>
              </a:rPr>
              <a:t> Presentation title and date  by opening the header and footer dialog box placed under the ribbon Insert&gt;Text  </a:t>
            </a:r>
            <a:endParaRPr lang="en-US" sz="1100" b="0" dirty="0" smtClean="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81635B-7AE0-4517-9AEA-89DD405B035D}" type="datetime4">
              <a:rPr lang="en-US" smtClean="0"/>
              <a:t>December 1, 2015</a:t>
            </a:fld>
            <a:endParaRPr lang="en-US"/>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smtClean="0"/>
              <a:t>|  Presentation title and date</a:t>
            </a:r>
            <a:endParaRPr lang="en-US"/>
          </a:p>
        </p:txBody>
      </p:sp>
      <p:sp>
        <p:nvSpPr>
          <p:cNvPr id="6" name="Slide Number Placeholder 5"/>
          <p:cNvSpPr>
            <a:spLocks noGrp="1"/>
          </p:cNvSpPr>
          <p:nvPr>
            <p:ph type="sldNum" sz="quarter" idx="12"/>
          </p:nvPr>
        </p:nvSpPr>
        <p:spPr/>
        <p:txBody>
          <a:bodyPr/>
          <a:lstStyle/>
          <a:p>
            <a:fld id="{E1B93EF5-62DC-4D0D-A7B0-C74897CCA81C}" type="slidenum">
              <a:rPr lang="en-US" smtClean="0"/>
              <a:pPr/>
              <a:t>‹N›</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8" name="TextBox 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9" name="Group 21"/>
          <p:cNvGrpSpPr>
            <a:grpSpLocks/>
          </p:cNvGrpSpPr>
          <p:nvPr userDrawn="1"/>
        </p:nvGrpSpPr>
        <p:grpSpPr bwMode="auto">
          <a:xfrm>
            <a:off x="-1189099" y="3176972"/>
            <a:ext cx="103028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6" name="TextBox 15"/>
          <p:cNvSpPr txBox="1"/>
          <p:nvPr userDrawn="1"/>
        </p:nvSpPr>
        <p:spPr>
          <a:xfrm>
            <a:off x="-2016732" y="5733256"/>
            <a:ext cx="1908212" cy="846386"/>
          </a:xfrm>
          <a:prstGeom prst="rect">
            <a:avLst/>
          </a:prstGeom>
          <a:noFill/>
        </p:spPr>
        <p:txBody>
          <a:bodyPr wrap="square" lIns="0" tIns="0" rIns="0" bIns="0" rtlCol="0">
            <a:spAutoFit/>
          </a:bodyPr>
          <a:lstStyle/>
          <a:p>
            <a:pPr algn="r"/>
            <a:r>
              <a:rPr lang="en-US" sz="1100" b="1" dirty="0" smtClean="0">
                <a:solidFill>
                  <a:schemeClr val="tx1"/>
                </a:solidFill>
              </a:rPr>
              <a:t>Footer text: </a:t>
            </a:r>
          </a:p>
          <a:p>
            <a:pPr algn="r"/>
            <a:r>
              <a:rPr lang="en-US" sz="1100" b="0" dirty="0" smtClean="0">
                <a:solidFill>
                  <a:schemeClr val="tx1"/>
                </a:solidFill>
              </a:rPr>
              <a:t>Insert</a:t>
            </a:r>
            <a:r>
              <a:rPr lang="en-US" sz="1100" b="0" baseline="0" dirty="0" smtClean="0">
                <a:solidFill>
                  <a:schemeClr val="tx1"/>
                </a:solidFill>
              </a:rPr>
              <a:t> Presentation title and date  by opening the header and footer dialog box placed under the ribbon Insert&gt;Text  </a:t>
            </a:r>
            <a:endParaRPr lang="en-US" sz="1100" b="0" dirty="0" smtClean="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9144000" cy="5408612"/>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7EAD1FD-60A5-4981-8787-D3FC6A47DB3A}" type="datetime4">
              <a:rPr lang="en-US" smtClean="0"/>
              <a:t>December 1, 2015</a:t>
            </a:fld>
            <a:endParaRPr lang="en-US"/>
          </a:p>
        </p:txBody>
      </p:sp>
      <p:sp>
        <p:nvSpPr>
          <p:cNvPr id="5" name="Footer Placeholder 4"/>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smtClean="0"/>
              <a:t>|  Presentation title and date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‹N›</a:t>
            </a:fld>
            <a:endParaRPr lang="en-US"/>
          </a:p>
        </p:txBody>
      </p:sp>
      <p:pic>
        <p:nvPicPr>
          <p:cNvPr id="9" name="Picture 15" descr="unibg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60521" y="731185"/>
            <a:ext cx="485314" cy="48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kliwent.agh.edu.pl/wp-content/uploads/agh-kopi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915" y="381001"/>
            <a:ext cx="460229" cy="921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55AE138-C915-418B-A892-AC3E1EA73EF0}" type="datetime4">
              <a:rPr lang="en-US" smtClean="0"/>
              <a:t>December 1, 2015</a:t>
            </a:fld>
            <a:endParaRPr lang="en-US"/>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smtClean="0"/>
              <a:t>|  Presentation title and date</a:t>
            </a:r>
            <a:endParaRPr lang="en-US"/>
          </a:p>
        </p:txBody>
      </p:sp>
      <p:sp>
        <p:nvSpPr>
          <p:cNvPr id="6" name="Slide Number Placeholder 5"/>
          <p:cNvSpPr>
            <a:spLocks noGrp="1"/>
          </p:cNvSpPr>
          <p:nvPr>
            <p:ph type="sldNum" sz="quarter" idx="12"/>
          </p:nvPr>
        </p:nvSpPr>
        <p:spPr/>
        <p:txBody>
          <a:bodyPr/>
          <a:lstStyle/>
          <a:p>
            <a:fld id="{E1B93EF5-62DC-4D0D-A7B0-C74897CCA81C}" type="slidenum">
              <a:rPr lang="en-US" smtClean="0"/>
              <a:pPr/>
              <a:t>‹N›</a:t>
            </a:fld>
            <a:endParaRPr lang="en-US"/>
          </a:p>
        </p:txBody>
      </p:sp>
      <p:sp>
        <p:nvSpPr>
          <p:cNvPr id="8" name="Picture Placeholder 7"/>
          <p:cNvSpPr>
            <a:spLocks noGrp="1"/>
          </p:cNvSpPr>
          <p:nvPr>
            <p:ph type="pic" sz="quarter" idx="13"/>
          </p:nvPr>
        </p:nvSpPr>
        <p:spPr>
          <a:xfrm>
            <a:off x="4643438" y="1844675"/>
            <a:ext cx="4068762" cy="4248150"/>
          </a:xfrm>
          <a:blipFill>
            <a:blip r:embed="rId2" cstate="screen">
              <a:extLst>
                <a:ext uri="{28A0092B-C50C-407E-A947-70E740481C1C}">
                  <a14:useLocalDpi xmlns:a14="http://schemas.microsoft.com/office/drawing/2010/main"/>
                </a:ext>
              </a:extLst>
            </a:blip>
            <a:stretch>
              <a:fillRect/>
            </a:stretch>
          </a:blipFill>
        </p:spPr>
        <p:txBody>
          <a:bodyPr/>
          <a:lstStyle/>
          <a:p>
            <a:r>
              <a:rPr lang="en-US" smtClean="0"/>
              <a:t>Click icon to add picture</a:t>
            </a:r>
            <a:endParaRPr lang="en-US" dirty="0"/>
          </a:p>
        </p:txBody>
      </p:sp>
      <p:sp>
        <p:nvSpPr>
          <p:cNvPr id="9" name="TextBox 8"/>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11,8 cm x W 11,3 cm</a:t>
            </a:r>
          </a:p>
          <a:p>
            <a:pPr algn="r"/>
            <a:r>
              <a:rPr lang="en-US" sz="1100" b="1" baseline="0" dirty="0" smtClean="0">
                <a:solidFill>
                  <a:schemeClr val="tx1"/>
                </a:solidFill>
              </a:rPr>
              <a:t> </a:t>
            </a:r>
            <a:endParaRPr lang="en-US" sz="1100" b="0" dirty="0" smtClean="0">
              <a:solidFill>
                <a:schemeClr val="tx1"/>
              </a:solidFill>
            </a:endParaRPr>
          </a:p>
        </p:txBody>
      </p:sp>
      <p:sp>
        <p:nvSpPr>
          <p:cNvPr id="10" name="TextBox 9"/>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11" name="Group 21"/>
          <p:cNvGrpSpPr>
            <a:grpSpLocks/>
          </p:cNvGrpSpPr>
          <p:nvPr userDrawn="1"/>
        </p:nvGrpSpPr>
        <p:grpSpPr bwMode="auto">
          <a:xfrm>
            <a:off x="-1189099" y="3176972"/>
            <a:ext cx="1030287"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20" name="Text Placeholder 19"/>
          <p:cNvSpPr>
            <a:spLocks noGrp="1"/>
          </p:cNvSpPr>
          <p:nvPr>
            <p:ph type="body" sz="quarter" idx="14"/>
          </p:nvPr>
        </p:nvSpPr>
        <p:spPr>
          <a:xfrm>
            <a:off x="431800" y="1844675"/>
            <a:ext cx="4067175"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D402DE93-75E2-4219-9A66-C248776E4297}" type="datetime4">
              <a:rPr lang="en-US" smtClean="0"/>
              <a:t>December 1, 2015</a:t>
            </a:fld>
            <a:endParaRPr lang="en-US"/>
          </a:p>
        </p:txBody>
      </p:sp>
      <p:sp>
        <p:nvSpPr>
          <p:cNvPr id="5" name="Footer Placeholder 4"/>
          <p:cNvSpPr>
            <a:spLocks noGrp="1"/>
          </p:cNvSpPr>
          <p:nvPr>
            <p:ph type="ftr" sz="quarter" idx="11"/>
          </p:nvPr>
        </p:nvSpPr>
        <p:spPr>
          <a:xfrm>
            <a:off x="683568" y="6453188"/>
            <a:ext cx="6004422" cy="273050"/>
          </a:xfrm>
          <a:prstGeom prst="rect">
            <a:avLst/>
          </a:prstGeom>
        </p:spPr>
        <p:txBody>
          <a:bodyPr/>
          <a:lstStyle/>
          <a:p>
            <a:r>
              <a:rPr lang="en-US" smtClean="0"/>
              <a:t>|  Presentation title and date</a:t>
            </a:r>
            <a:endParaRPr lang="en-US"/>
          </a:p>
        </p:txBody>
      </p:sp>
      <p:sp>
        <p:nvSpPr>
          <p:cNvPr id="6" name="Slide Number Placeholder 5"/>
          <p:cNvSpPr>
            <a:spLocks noGrp="1"/>
          </p:cNvSpPr>
          <p:nvPr>
            <p:ph type="sldNum" sz="quarter" idx="12"/>
          </p:nvPr>
        </p:nvSpPr>
        <p:spPr/>
        <p:txBody>
          <a:bodyPr/>
          <a:lstStyle/>
          <a:p>
            <a:fld id="{E1B93EF5-62DC-4D0D-A7B0-C74897CCA81C}" type="slidenum">
              <a:rPr lang="en-US" smtClean="0"/>
              <a:pPr/>
              <a:t>‹N›</a:t>
            </a:fld>
            <a:endParaRPr lang="en-US"/>
          </a:p>
        </p:txBody>
      </p:sp>
      <p:sp>
        <p:nvSpPr>
          <p:cNvPr id="7" name="TextBox 6"/>
          <p:cNvSpPr txBox="1"/>
          <p:nvPr userDrawn="1"/>
        </p:nvSpPr>
        <p:spPr>
          <a:xfrm>
            <a:off x="-1512676" y="404811"/>
            <a:ext cx="1404156" cy="338554"/>
          </a:xfrm>
          <a:prstGeom prst="rect">
            <a:avLst/>
          </a:prstGeom>
          <a:noFill/>
        </p:spPr>
        <p:txBody>
          <a:bodyPr wrap="square" lIns="0" tIns="0" rIns="0" bIns="0" rtlCol="0">
            <a:spAutoFit/>
          </a:bodyPr>
          <a:lstStyle/>
          <a:p>
            <a:pPr algn="r"/>
            <a:r>
              <a:rPr lang="en-US" sz="1100" b="1" dirty="0" smtClean="0">
                <a:solidFill>
                  <a:schemeClr val="tx1"/>
                </a:solidFill>
              </a:rPr>
              <a:t>Headline</a:t>
            </a:r>
            <a:r>
              <a:rPr lang="en-US" sz="1100" dirty="0" smtClean="0">
                <a:solidFill>
                  <a:schemeClr val="tx1"/>
                </a:solidFill>
              </a:rPr>
              <a:t>:</a:t>
            </a:r>
          </a:p>
          <a:p>
            <a:pPr algn="r"/>
            <a:r>
              <a:rPr lang="en-US" sz="1100" dirty="0" smtClean="0">
                <a:solidFill>
                  <a:schemeClr val="tx1"/>
                </a:solidFill>
              </a:rPr>
              <a:t>Maximum 2 lines </a:t>
            </a:r>
            <a:endParaRPr lang="en-US" sz="1100" dirty="0">
              <a:solidFill>
                <a:schemeClr val="tx1"/>
              </a:solidFill>
            </a:endParaRPr>
          </a:p>
        </p:txBody>
      </p:sp>
      <p:sp>
        <p:nvSpPr>
          <p:cNvPr id="17" name="TextBox 16"/>
          <p:cNvSpPr txBox="1"/>
          <p:nvPr userDrawn="1"/>
        </p:nvSpPr>
        <p:spPr>
          <a:xfrm>
            <a:off x="-2016732" y="3897052"/>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5,7 cm x W 5,45 cm</a:t>
            </a:r>
          </a:p>
          <a:p>
            <a:pPr algn="r"/>
            <a:r>
              <a:rPr lang="en-US" sz="1100" b="1" baseline="0" dirty="0" smtClean="0">
                <a:solidFill>
                  <a:schemeClr val="tx1"/>
                </a:solidFill>
              </a:rPr>
              <a:t> </a:t>
            </a:r>
            <a:endParaRPr lang="en-US" sz="1100" b="0" dirty="0" smtClean="0">
              <a:solidFill>
                <a:schemeClr val="tx1"/>
              </a:solidFill>
            </a:endParaRPr>
          </a:p>
        </p:txBody>
      </p:sp>
      <p:sp>
        <p:nvSpPr>
          <p:cNvPr id="18" name="TextBox 17"/>
          <p:cNvSpPr txBox="1"/>
          <p:nvPr userDrawn="1"/>
        </p:nvSpPr>
        <p:spPr>
          <a:xfrm>
            <a:off x="-2016732" y="1844675"/>
            <a:ext cx="1908212" cy="1184940"/>
          </a:xfrm>
          <a:prstGeom prst="rect">
            <a:avLst/>
          </a:prstGeom>
          <a:noFill/>
        </p:spPr>
        <p:txBody>
          <a:bodyPr wrap="square" lIns="0" tIns="0" rIns="0" bIns="0" rtlCol="0">
            <a:spAutoFit/>
          </a:bodyPr>
          <a:lstStyle/>
          <a:p>
            <a:pPr algn="r"/>
            <a:r>
              <a:rPr lang="en-US" sz="1100" b="1" dirty="0" smtClean="0">
                <a:solidFill>
                  <a:schemeClr val="tx1"/>
                </a:solidFill>
              </a:rPr>
              <a:t>Subheading</a:t>
            </a:r>
            <a:r>
              <a:rPr lang="en-US" sz="1100" dirty="0" smtClean="0">
                <a:solidFill>
                  <a:schemeClr val="tx1"/>
                </a:solidFill>
              </a:rPr>
              <a:t>:</a:t>
            </a:r>
          </a:p>
          <a:p>
            <a:pPr algn="r"/>
            <a:endParaRPr lang="en-US" sz="1100" dirty="0" smtClean="0">
              <a:solidFill>
                <a:schemeClr val="tx1"/>
              </a:solidFill>
            </a:endParaRPr>
          </a:p>
          <a:p>
            <a:pPr algn="r"/>
            <a:r>
              <a:rPr lang="en-US" sz="1100" b="1" dirty="0" smtClean="0">
                <a:solidFill>
                  <a:schemeClr val="tx1"/>
                </a:solidFill>
              </a:rPr>
              <a:t>Bullets:</a:t>
            </a:r>
          </a:p>
          <a:p>
            <a:pPr algn="r"/>
            <a:r>
              <a:rPr lang="en-US" sz="1100" b="0" dirty="0" smtClean="0">
                <a:solidFill>
                  <a:schemeClr val="tx1"/>
                </a:solidFill>
              </a:rPr>
              <a:t>To</a:t>
            </a:r>
            <a:r>
              <a:rPr lang="en-US" sz="1100" b="0" baseline="0" dirty="0" smtClean="0">
                <a:solidFill>
                  <a:schemeClr val="tx1"/>
                </a:solidFill>
              </a:rPr>
              <a:t> change bullet and text level use the ‘increase/decrease list level’ found under the ribbon Home &gt; Paragraph</a:t>
            </a:r>
            <a:endParaRPr lang="en-US" sz="1100" b="0" dirty="0" smtClean="0">
              <a:solidFill>
                <a:schemeClr val="tx1"/>
              </a:solidFill>
            </a:endParaRPr>
          </a:p>
        </p:txBody>
      </p:sp>
      <p:grpSp>
        <p:nvGrpSpPr>
          <p:cNvPr id="19" name="Group 21"/>
          <p:cNvGrpSpPr>
            <a:grpSpLocks/>
          </p:cNvGrpSpPr>
          <p:nvPr userDrawn="1"/>
        </p:nvGrpSpPr>
        <p:grpSpPr bwMode="auto">
          <a:xfrm>
            <a:off x="-1189099" y="3176972"/>
            <a:ext cx="103028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27" name="Picture Placeholder 26"/>
          <p:cNvSpPr>
            <a:spLocks noGrp="1"/>
          </p:cNvSpPr>
          <p:nvPr>
            <p:ph type="pic" sz="quarter" idx="13"/>
          </p:nvPr>
        </p:nvSpPr>
        <p:spPr>
          <a:xfrm>
            <a:off x="431800" y="4041775"/>
            <a:ext cx="1960563" cy="2051050"/>
          </a:xfrm>
          <a:blipFill>
            <a:blip r:embed="rId4" cstate="screen">
              <a:extLst>
                <a:ext uri="{28A0092B-C50C-407E-A947-70E740481C1C}">
                  <a14:useLocalDpi xmlns:a14="http://schemas.microsoft.com/office/drawing/2010/main"/>
                </a:ext>
              </a:extLst>
            </a:blip>
            <a:stretch>
              <a:fillRect/>
            </a:stretch>
          </a:blipFill>
        </p:spPr>
        <p:txBody>
          <a:bodyPr/>
          <a:lstStyle/>
          <a:p>
            <a:r>
              <a:rPr lang="en-US" smtClean="0"/>
              <a:t>Click icon to add picture</a:t>
            </a:r>
            <a:endParaRPr lang="en-US"/>
          </a:p>
        </p:txBody>
      </p:sp>
      <p:sp>
        <p:nvSpPr>
          <p:cNvPr id="28" name="Picture Placeholder 26"/>
          <p:cNvSpPr>
            <a:spLocks noGrp="1"/>
          </p:cNvSpPr>
          <p:nvPr>
            <p:ph type="pic" sz="quarter" idx="14"/>
          </p:nvPr>
        </p:nvSpPr>
        <p:spPr>
          <a:xfrm>
            <a:off x="2536825" y="4041775"/>
            <a:ext cx="1960563" cy="2051050"/>
          </a:xfrm>
          <a:blipFill>
            <a:blip r:embed="rId5" cstate="screen">
              <a:extLst>
                <a:ext uri="{28A0092B-C50C-407E-A947-70E740481C1C}">
                  <a14:useLocalDpi xmlns:a14="http://schemas.microsoft.com/office/drawing/2010/main"/>
                </a:ext>
              </a:extLst>
            </a:blip>
            <a:stretch>
              <a:fillRect/>
            </a:stretch>
          </a:blipFill>
        </p:spPr>
        <p:txBody>
          <a:bodyPr/>
          <a:lstStyle/>
          <a:p>
            <a:r>
              <a:rPr lang="en-US" smtClean="0"/>
              <a:t>Click icon to add picture</a:t>
            </a:r>
            <a:endParaRPr lang="en-US"/>
          </a:p>
        </p:txBody>
      </p:sp>
      <p:sp>
        <p:nvSpPr>
          <p:cNvPr id="29" name="Picture Placeholder 26"/>
          <p:cNvSpPr>
            <a:spLocks noGrp="1"/>
          </p:cNvSpPr>
          <p:nvPr>
            <p:ph type="pic" sz="quarter" idx="15"/>
          </p:nvPr>
        </p:nvSpPr>
        <p:spPr>
          <a:xfrm>
            <a:off x="4643438" y="4041775"/>
            <a:ext cx="1960563" cy="2051050"/>
          </a:xfrm>
          <a:blipFill>
            <a:blip r:embed="rId6" cstate="screen">
              <a:extLst>
                <a:ext uri="{28A0092B-C50C-407E-A947-70E740481C1C}">
                  <a14:useLocalDpi xmlns:a14="http://schemas.microsoft.com/office/drawing/2010/main"/>
                </a:ext>
              </a:extLst>
            </a:blip>
            <a:stretch>
              <a:fillRect/>
            </a:stretch>
          </a:blipFill>
        </p:spPr>
        <p:txBody>
          <a:bodyPr/>
          <a:lstStyle/>
          <a:p>
            <a:r>
              <a:rPr lang="en-US" smtClean="0"/>
              <a:t>Click icon to add picture</a:t>
            </a:r>
            <a:endParaRPr lang="en-US"/>
          </a:p>
        </p:txBody>
      </p:sp>
      <p:sp>
        <p:nvSpPr>
          <p:cNvPr id="30" name="Picture Placeholder 26"/>
          <p:cNvSpPr>
            <a:spLocks noGrp="1"/>
          </p:cNvSpPr>
          <p:nvPr>
            <p:ph type="pic" sz="quarter" idx="16"/>
          </p:nvPr>
        </p:nvSpPr>
        <p:spPr>
          <a:xfrm>
            <a:off x="6751897" y="4041775"/>
            <a:ext cx="1960563" cy="2051050"/>
          </a:xfrm>
          <a:blipFill>
            <a:blip r:embed="rId7" cstate="screen">
              <a:extLst>
                <a:ext uri="{28A0092B-C50C-407E-A947-70E740481C1C}">
                  <a14:useLocalDpi xmlns:a14="http://schemas.microsoft.com/office/drawing/2010/main"/>
                </a:ext>
              </a:extLst>
            </a:blip>
            <a:stretch>
              <a:fillRect/>
            </a:stretch>
          </a:blipFill>
        </p:spPr>
        <p:txBody>
          <a:bodyPr/>
          <a:lstStyle/>
          <a:p>
            <a:r>
              <a:rPr lang="en-US" smtClean="0"/>
              <a:t>Click icon to add picture</a:t>
            </a:r>
            <a:endParaRPr lang="en-US"/>
          </a:p>
        </p:txBody>
      </p:sp>
      <p:sp>
        <p:nvSpPr>
          <p:cNvPr id="31" name="Text Placeholder 30"/>
          <p:cNvSpPr>
            <a:spLocks noGrp="1"/>
          </p:cNvSpPr>
          <p:nvPr>
            <p:ph type="body" sz="quarter" idx="17"/>
          </p:nvPr>
        </p:nvSpPr>
        <p:spPr>
          <a:xfrm>
            <a:off x="431800" y="1844675"/>
            <a:ext cx="8280400" cy="2052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46F88-4086-40C3-8B0D-D532D9D68071}" type="datetime4">
              <a:rPr lang="en-US" smtClean="0"/>
              <a:t>December 1, 2015</a:t>
            </a:fld>
            <a:endParaRPr lang="en-US"/>
          </a:p>
        </p:txBody>
      </p:sp>
      <p:sp>
        <p:nvSpPr>
          <p:cNvPr id="3" name="Footer Placeholder 2"/>
          <p:cNvSpPr>
            <a:spLocks noGrp="1"/>
          </p:cNvSpPr>
          <p:nvPr>
            <p:ph type="ftr" sz="quarter" idx="11"/>
          </p:nvPr>
        </p:nvSpPr>
        <p:spPr>
          <a:xfrm>
            <a:off x="683568" y="6453188"/>
            <a:ext cx="6004422" cy="273050"/>
          </a:xfrm>
          <a:prstGeom prst="rect">
            <a:avLst/>
          </a:prstGeom>
        </p:spPr>
        <p:txBody>
          <a:bodyPr/>
          <a:lstStyle/>
          <a:p>
            <a:r>
              <a:rPr lang="en-US" smtClean="0"/>
              <a:t>|  Presentation title and date</a:t>
            </a:r>
            <a:endParaRPr lang="en-US"/>
          </a:p>
        </p:txBody>
      </p:sp>
      <p:sp>
        <p:nvSpPr>
          <p:cNvPr id="4" name="Slide Number Placeholder 3"/>
          <p:cNvSpPr>
            <a:spLocks noGrp="1"/>
          </p:cNvSpPr>
          <p:nvPr>
            <p:ph type="sldNum" sz="quarter" idx="12"/>
          </p:nvPr>
        </p:nvSpPr>
        <p:spPr/>
        <p:txBody>
          <a:bodyPr/>
          <a:lstStyle/>
          <a:p>
            <a:fld id="{E1B93EF5-62DC-4D0D-A7B0-C74897CCA81C}" type="slidenum">
              <a:rPr lang="en-US" smtClean="0"/>
              <a:pPr/>
              <a:t>‹N›</a:t>
            </a:fld>
            <a:endParaRPr lang="en-US"/>
          </a:p>
        </p:txBody>
      </p:sp>
      <p:sp>
        <p:nvSpPr>
          <p:cNvPr id="6" name="Picture Placeholder 5"/>
          <p:cNvSpPr>
            <a:spLocks noGrp="1"/>
          </p:cNvSpPr>
          <p:nvPr>
            <p:ph type="pic" sz="quarter" idx="13"/>
          </p:nvPr>
        </p:nvSpPr>
        <p:spPr>
          <a:xfrm>
            <a:off x="-10800" y="-10800"/>
            <a:ext cx="9172800" cy="68868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chemeClr val="bg1"/>
                </a:solidFill>
              </a:defRPr>
            </a:lvl1pPr>
          </a:lstStyle>
          <a:p>
            <a:r>
              <a:rPr lang="en-US" smtClean="0"/>
              <a:t>Click icon to add picture</a:t>
            </a:r>
            <a:endParaRPr lang="en-US" dirty="0"/>
          </a:p>
        </p:txBody>
      </p:sp>
      <p:sp>
        <p:nvSpPr>
          <p:cNvPr id="9" name="Title 8"/>
          <p:cNvSpPr>
            <a:spLocks noGrp="1"/>
          </p:cNvSpPr>
          <p:nvPr>
            <p:ph type="title"/>
          </p:nvPr>
        </p:nvSpPr>
        <p:spPr>
          <a:xfrm>
            <a:off x="431801" y="4041775"/>
            <a:ext cx="6319837" cy="2051050"/>
          </a:xfrm>
        </p:spPr>
        <p:txBody>
          <a:bodyPr>
            <a:normAutofit/>
          </a:bodyPr>
          <a:lstStyle>
            <a:lvl1pPr>
              <a:lnSpc>
                <a:spcPts val="3400"/>
              </a:lnSpc>
              <a:defRPr sz="3200">
                <a:solidFill>
                  <a:schemeClr val="bg1"/>
                </a:solidFill>
              </a:defRPr>
            </a:lvl1pPr>
          </a:lstStyle>
          <a:p>
            <a:r>
              <a:rPr lang="en-US" smtClean="0"/>
              <a:t>Click to edit Master title style</a:t>
            </a:r>
            <a:endParaRPr lang="en-US"/>
          </a:p>
        </p:txBody>
      </p:sp>
      <p:sp>
        <p:nvSpPr>
          <p:cNvPr id="10" name="TextBox 9"/>
          <p:cNvSpPr txBox="1"/>
          <p:nvPr userDrawn="1"/>
        </p:nvSpPr>
        <p:spPr>
          <a:xfrm>
            <a:off x="-2016732" y="1448780"/>
            <a:ext cx="1908212" cy="1862048"/>
          </a:xfrm>
          <a:prstGeom prst="rect">
            <a:avLst/>
          </a:prstGeom>
          <a:noFill/>
        </p:spPr>
        <p:txBody>
          <a:bodyPr wrap="square" lIns="0" tIns="0" rIns="0" bIns="0" rtlCol="0">
            <a:spAutoFit/>
          </a:bodyPr>
          <a:lstStyle/>
          <a:p>
            <a:pPr algn="r"/>
            <a:r>
              <a:rPr lang="en-US" sz="1100" b="1" dirty="0" smtClean="0">
                <a:solidFill>
                  <a:schemeClr val="tx1"/>
                </a:solidFill>
              </a:rPr>
              <a:t>Picture</a:t>
            </a:r>
            <a:r>
              <a:rPr lang="en-US" sz="1100" dirty="0" smtClean="0">
                <a:solidFill>
                  <a:schemeClr val="tx1"/>
                </a:solidFill>
              </a:rPr>
              <a:t>:</a:t>
            </a:r>
          </a:p>
          <a:p>
            <a:pPr algn="r"/>
            <a:endParaRPr lang="en-US" sz="1100" dirty="0" smtClean="0">
              <a:solidFill>
                <a:schemeClr val="tx1"/>
              </a:solidFill>
            </a:endParaRPr>
          </a:p>
          <a:p>
            <a:pPr algn="r"/>
            <a:r>
              <a:rPr lang="en-US" sz="1100" b="0" baseline="0" dirty="0" smtClean="0">
                <a:solidFill>
                  <a:schemeClr val="tx1"/>
                </a:solidFill>
              </a:rPr>
              <a:t>Click on the icon in the middle of the picture and locate the new picture and choose insert</a:t>
            </a:r>
          </a:p>
          <a:p>
            <a:pPr algn="r"/>
            <a:endParaRPr lang="en-US" sz="1100" b="1" baseline="0" dirty="0" smtClean="0">
              <a:solidFill>
                <a:schemeClr val="tx1"/>
              </a:solidFill>
            </a:endParaRPr>
          </a:p>
          <a:p>
            <a:pPr algn="r"/>
            <a:r>
              <a:rPr lang="en-US" sz="1100" b="1" baseline="0" dirty="0" smtClean="0">
                <a:solidFill>
                  <a:schemeClr val="tx1"/>
                </a:solidFill>
              </a:rPr>
              <a:t>Picture Size:</a:t>
            </a:r>
          </a:p>
          <a:p>
            <a:pPr algn="r"/>
            <a:r>
              <a:rPr lang="en-US" sz="1100" b="0" baseline="0" dirty="0" smtClean="0">
                <a:solidFill>
                  <a:schemeClr val="tx1"/>
                </a:solidFill>
              </a:rPr>
              <a:t>For best quality the size should be:</a:t>
            </a:r>
          </a:p>
          <a:p>
            <a:pPr algn="r"/>
            <a:r>
              <a:rPr lang="en-US" sz="1100" b="0" baseline="0" dirty="0" smtClean="0">
                <a:solidFill>
                  <a:schemeClr val="tx1"/>
                </a:solidFill>
              </a:rPr>
              <a:t>H: 19,05 cm x W 25,4 cm</a:t>
            </a:r>
          </a:p>
          <a:p>
            <a:pPr algn="r"/>
            <a:r>
              <a:rPr lang="en-US" sz="1100" b="1" baseline="0" dirty="0" smtClean="0">
                <a:solidFill>
                  <a:schemeClr val="tx1"/>
                </a:solidFill>
              </a:rPr>
              <a:t> </a:t>
            </a:r>
            <a:endParaRPr lang="en-US" sz="1100" b="0" dirty="0" smtClean="0">
              <a:solidFill>
                <a:schemeClr val="tx1"/>
              </a:solidFill>
            </a:endParaRPr>
          </a:p>
        </p:txBody>
      </p:sp>
      <p:sp>
        <p:nvSpPr>
          <p:cNvPr id="11" name="TextBox 10"/>
          <p:cNvSpPr txBox="1"/>
          <p:nvPr userDrawn="1"/>
        </p:nvSpPr>
        <p:spPr>
          <a:xfrm>
            <a:off x="-2016732" y="3897052"/>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another color to highlight a word in the sentence</a:t>
            </a:r>
            <a:r>
              <a:rPr lang="en-US" sz="1100" b="1" baseline="0" dirty="0" smtClean="0">
                <a:solidFill>
                  <a:schemeClr val="tx1"/>
                </a:solidFill>
              </a:rPr>
              <a:t> </a:t>
            </a:r>
            <a:endParaRPr lang="en-US" sz="1100" b="0" dirty="0" smtClean="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2"/>
              </a:gs>
              <a:gs pos="50000">
                <a:schemeClr val="accent2"/>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solidFill>
            <a:schemeClr val="accent2"/>
          </a:solidFill>
        </p:spPr>
        <p:txBody>
          <a:bodyPr/>
          <a:lstStyle>
            <a:lvl1pPr>
              <a:defRPr>
                <a:solidFill>
                  <a:schemeClr val="accent2"/>
                </a:solidFill>
              </a:defRPr>
            </a:lvl1pPr>
          </a:lstStyle>
          <a:p>
            <a:fld id="{295E3CEF-CF72-4312-BE30-AC8E7CB9CAE5}" type="datetime4">
              <a:rPr lang="en-US" smtClean="0"/>
              <a:t>December 1, 2015</a:t>
            </a:fld>
            <a:endParaRPr lang="en-US"/>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smtClean="0"/>
              <a:t>|  Presentation title and date</a:t>
            </a: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‹N›</a:t>
            </a:fld>
            <a:endParaRPr lang="en-US"/>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354217"/>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Soft yellow to highlight a word in the sentence</a:t>
            </a:r>
            <a:r>
              <a:rPr lang="en-US" sz="1100" b="1" baseline="0" dirty="0" smtClean="0">
                <a:solidFill>
                  <a:schemeClr val="tx1"/>
                </a:solidFill>
              </a:rPr>
              <a:t> </a:t>
            </a:r>
            <a:endParaRPr lang="en-US" sz="1100" b="0" dirty="0" smtClean="0">
              <a:solidFill>
                <a:schemeClr val="tx1"/>
              </a:solidFill>
            </a:endParaRPr>
          </a:p>
        </p:txBody>
      </p:sp>
      <p:pic>
        <p:nvPicPr>
          <p:cNvPr id="3075" name="Picture 3"/>
          <p:cNvPicPr>
            <a:picLocks noChangeAspect="1" noChangeArrowheads="1"/>
          </p:cNvPicPr>
          <p:nvPr userDrawn="1"/>
        </p:nvPicPr>
        <p:blipFill>
          <a:blip r:embed="rId2" cstate="print"/>
          <a:srcRect/>
          <a:stretch>
            <a:fillRect/>
          </a:stretch>
        </p:blipFill>
        <p:spPr bwMode="auto">
          <a:xfrm>
            <a:off x="-1765870" y="2927350"/>
            <a:ext cx="1657350" cy="2228850"/>
          </a:xfrm>
          <a:prstGeom prst="rect">
            <a:avLst/>
          </a:prstGeom>
          <a:noFill/>
          <a:ln w="9525">
            <a:noFill/>
            <a:miter lim="800000"/>
            <a:headEnd/>
            <a:tailEnd/>
          </a:ln>
        </p:spPr>
      </p:pic>
      <p:sp>
        <p:nvSpPr>
          <p:cNvPr id="13" name="Oval 12"/>
          <p:cNvSpPr/>
          <p:nvPr userDrawn="1"/>
        </p:nvSpPr>
        <p:spPr>
          <a:xfrm>
            <a:off x="-792596" y="332098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016732" y="404813"/>
            <a:ext cx="1908212" cy="338554"/>
          </a:xfrm>
          <a:prstGeom prst="rect">
            <a:avLst/>
          </a:prstGeom>
          <a:noFill/>
        </p:spPr>
        <p:txBody>
          <a:bodyPr wrap="square" lIns="0" tIns="0" rIns="0" bIns="0" rtlCol="0">
            <a:spAutoFit/>
          </a:bodyPr>
          <a:lstStyle/>
          <a:p>
            <a:pPr algn="r"/>
            <a:r>
              <a:rPr lang="en-US" sz="1100" b="0" dirty="0" smtClean="0">
                <a:solidFill>
                  <a:schemeClr val="tx1"/>
                </a:solidFill>
              </a:rPr>
              <a:t>In layouts you can find more color variations of brake</a:t>
            </a:r>
            <a:r>
              <a:rPr lang="en-US" sz="1100" b="0" baseline="0" dirty="0" smtClean="0">
                <a:solidFill>
                  <a:schemeClr val="tx1"/>
                </a:solidFill>
              </a:rPr>
              <a:t> slides</a:t>
            </a:r>
            <a:endParaRPr lang="en-US" sz="1100" b="0" dirty="0" smtClean="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a:gsLst>
              <a:gs pos="0">
                <a:schemeClr val="accent5"/>
              </a:gs>
              <a:gs pos="50000">
                <a:schemeClr val="accent5"/>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noFill/>
        </p:spPr>
        <p:txBody>
          <a:bodyPr/>
          <a:lstStyle>
            <a:lvl1pPr>
              <a:defRPr>
                <a:solidFill>
                  <a:schemeClr val="accent5"/>
                </a:solidFill>
              </a:defRPr>
            </a:lvl1pPr>
          </a:lstStyle>
          <a:p>
            <a:fld id="{883DAE73-C090-410F-8454-9D00173FB336}" type="datetime4">
              <a:rPr lang="en-US" smtClean="0"/>
              <a:t>December 1, 2015</a:t>
            </a:fld>
            <a:endParaRPr lang="en-US"/>
          </a:p>
        </p:txBody>
      </p:sp>
      <p:sp>
        <p:nvSpPr>
          <p:cNvPr id="3" name="Footer Placeholder 2"/>
          <p:cNvSpPr>
            <a:spLocks noGrp="1"/>
          </p:cNvSpPr>
          <p:nvPr>
            <p:ph type="ftr" sz="quarter" idx="11"/>
          </p:nvPr>
        </p:nvSpPr>
        <p:spPr>
          <a:xfrm>
            <a:off x="683568" y="6453188"/>
            <a:ext cx="6004422" cy="273050"/>
          </a:xfrm>
          <a:prstGeom prst="rect">
            <a:avLst/>
          </a:prstGeom>
        </p:spPr>
        <p:txBody>
          <a:bodyPr/>
          <a:lstStyle>
            <a:lvl1pPr>
              <a:defRPr>
                <a:solidFill>
                  <a:schemeClr val="bg1"/>
                </a:solidFill>
              </a:defRPr>
            </a:lvl1pPr>
          </a:lstStyle>
          <a:p>
            <a:r>
              <a:rPr lang="en-US" smtClean="0"/>
              <a:t>|  Presentation title and date</a:t>
            </a: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‹N›</a:t>
            </a:fld>
            <a:endParaRPr lang="en-US"/>
          </a:p>
        </p:txBody>
      </p:sp>
      <p:sp>
        <p:nvSpPr>
          <p:cNvPr id="9" name="Title 8"/>
          <p:cNvSpPr>
            <a:spLocks noGrp="1"/>
          </p:cNvSpPr>
          <p:nvPr>
            <p:ph type="title"/>
          </p:nvPr>
        </p:nvSpPr>
        <p:spPr>
          <a:xfrm>
            <a:off x="431801" y="1454150"/>
            <a:ext cx="6319837" cy="2443163"/>
          </a:xfrm>
        </p:spPr>
        <p:txBody>
          <a:bodyPr>
            <a:normAutofit/>
          </a:bodyPr>
          <a:lstStyle>
            <a:lvl1pPr>
              <a:lnSpc>
                <a:spcPct val="100000"/>
              </a:lnSpc>
              <a:defRPr sz="3200">
                <a:solidFill>
                  <a:schemeClr val="bg1"/>
                </a:solidFill>
              </a:defRPr>
            </a:lvl1pPr>
          </a:lstStyle>
          <a:p>
            <a:r>
              <a:rPr lang="en-US" smtClean="0"/>
              <a:t>Click to edit Master title style</a:t>
            </a:r>
            <a:endParaRPr lang="en-US" dirty="0"/>
          </a:p>
        </p:txBody>
      </p:sp>
      <p:sp>
        <p:nvSpPr>
          <p:cNvPr id="11" name="TextBox 10"/>
          <p:cNvSpPr txBox="1"/>
          <p:nvPr userDrawn="1"/>
        </p:nvSpPr>
        <p:spPr>
          <a:xfrm>
            <a:off x="-2016732" y="1448780"/>
            <a:ext cx="1908212" cy="1523494"/>
          </a:xfrm>
          <a:prstGeom prst="rect">
            <a:avLst/>
          </a:prstGeom>
          <a:noFill/>
        </p:spPr>
        <p:txBody>
          <a:bodyPr wrap="square" lIns="0" tIns="0" rIns="0" bIns="0" rtlCol="0">
            <a:spAutoFit/>
          </a:bodyPr>
          <a:lstStyle/>
          <a:p>
            <a:pPr algn="r"/>
            <a:r>
              <a:rPr lang="en-US" sz="1100" b="1" baseline="0" dirty="0" smtClean="0">
                <a:solidFill>
                  <a:schemeClr val="tx1"/>
                </a:solidFill>
              </a:rPr>
              <a:t>Headline text</a:t>
            </a:r>
            <a:r>
              <a:rPr lang="en-US" sz="1100" b="0" baseline="0" dirty="0" smtClean="0">
                <a:solidFill>
                  <a:schemeClr val="tx1"/>
                </a:solidFill>
              </a:rPr>
              <a:t>. </a:t>
            </a:r>
          </a:p>
          <a:p>
            <a:pPr algn="r"/>
            <a:r>
              <a:rPr lang="en-US" sz="1100" b="0" baseline="0" dirty="0" smtClean="0">
                <a:solidFill>
                  <a:schemeClr val="tx1"/>
                </a:solidFill>
              </a:rPr>
              <a:t>This page is used</a:t>
            </a:r>
          </a:p>
          <a:p>
            <a:pPr algn="r"/>
            <a:r>
              <a:rPr lang="en-US" sz="1100" b="0" baseline="0" dirty="0" smtClean="0">
                <a:solidFill>
                  <a:schemeClr val="tx1"/>
                </a:solidFill>
              </a:rPr>
              <a:t>as a break in the presentation and for highlighting messages that are important.</a:t>
            </a:r>
          </a:p>
          <a:p>
            <a:pPr algn="r"/>
            <a:endParaRPr lang="en-US" sz="1100" b="0" baseline="0" dirty="0" smtClean="0">
              <a:solidFill>
                <a:schemeClr val="tx1"/>
              </a:solidFill>
            </a:endParaRPr>
          </a:p>
          <a:p>
            <a:pPr algn="r"/>
            <a:r>
              <a:rPr lang="en-US" sz="1100" b="0" baseline="0" dirty="0" smtClean="0">
                <a:solidFill>
                  <a:schemeClr val="tx1"/>
                </a:solidFill>
              </a:rPr>
              <a:t>Use dark warm copper to highlight a word in the sentence </a:t>
            </a:r>
            <a:endParaRPr lang="en-US" sz="1100" b="0" dirty="0" smtClean="0">
              <a:solidFill>
                <a:schemeClr val="tx1"/>
              </a:solidFill>
            </a:endParaRPr>
          </a:p>
        </p:txBody>
      </p:sp>
      <p:pic>
        <p:nvPicPr>
          <p:cNvPr id="2051" name="Picture 3"/>
          <p:cNvPicPr>
            <a:picLocks noChangeAspect="1" noChangeArrowheads="1"/>
          </p:cNvPicPr>
          <p:nvPr userDrawn="1"/>
        </p:nvPicPr>
        <p:blipFill>
          <a:blip r:embed="rId2" cstate="print"/>
          <a:srcRect/>
          <a:stretch>
            <a:fillRect/>
          </a:stretch>
        </p:blipFill>
        <p:spPr bwMode="auto">
          <a:xfrm>
            <a:off x="-1756345" y="3140968"/>
            <a:ext cx="1647825" cy="2190750"/>
          </a:xfrm>
          <a:prstGeom prst="rect">
            <a:avLst/>
          </a:prstGeom>
          <a:noFill/>
          <a:ln w="9525">
            <a:noFill/>
            <a:miter lim="800000"/>
            <a:headEnd/>
            <a:tailEnd/>
          </a:ln>
        </p:spPr>
      </p:pic>
      <p:sp>
        <p:nvSpPr>
          <p:cNvPr id="10" name="Oval 9"/>
          <p:cNvSpPr/>
          <p:nvPr userDrawn="1"/>
        </p:nvSpPr>
        <p:spPr>
          <a:xfrm>
            <a:off x="-648580" y="3501008"/>
            <a:ext cx="252028"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04811"/>
            <a:ext cx="7164535" cy="852489"/>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1799" y="1844675"/>
            <a:ext cx="8280402" cy="4248149"/>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96336" y="6453188"/>
            <a:ext cx="1116124" cy="273050"/>
          </a:xfrm>
          <a:prstGeom prst="rect">
            <a:avLst/>
          </a:prstGeom>
        </p:spPr>
        <p:txBody>
          <a:bodyPr vert="horz" lIns="0" tIns="0" rIns="0" bIns="0" rtlCol="0" anchor="t" anchorCtr="0"/>
          <a:lstStyle>
            <a:lvl1pPr algn="r">
              <a:defRPr sz="1000">
                <a:solidFill>
                  <a:schemeClr val="bg1"/>
                </a:solidFill>
              </a:defRPr>
            </a:lvl1pPr>
          </a:lstStyle>
          <a:p>
            <a:fld id="{CF7C74DF-230B-4793-8037-27FF000B4327}" type="datetime4">
              <a:rPr lang="en-US" smtClean="0"/>
              <a:t>December 1, 2015</a:t>
            </a:fld>
            <a:endParaRPr lang="en-US"/>
          </a:p>
        </p:txBody>
      </p:sp>
      <p:sp>
        <p:nvSpPr>
          <p:cNvPr id="6" name="Slide Number Placeholder 5"/>
          <p:cNvSpPr>
            <a:spLocks noGrp="1"/>
          </p:cNvSpPr>
          <p:nvPr>
            <p:ph type="sldNum" sz="quarter" idx="4"/>
          </p:nvPr>
        </p:nvSpPr>
        <p:spPr>
          <a:xfrm>
            <a:off x="431800" y="6453188"/>
            <a:ext cx="252000" cy="273050"/>
          </a:xfrm>
          <a:prstGeom prst="rect">
            <a:avLst/>
          </a:prstGeom>
        </p:spPr>
        <p:txBody>
          <a:bodyPr vert="horz" lIns="0" tIns="0" rIns="0" bIns="0" rtlCol="0" anchor="t" anchorCtr="0"/>
          <a:lstStyle>
            <a:lvl1pPr algn="l">
              <a:defRPr sz="1000">
                <a:solidFill>
                  <a:schemeClr val="tx2"/>
                </a:solidFill>
              </a:defRPr>
            </a:lvl1pPr>
          </a:lstStyle>
          <a:p>
            <a:fld id="{E1B93EF5-62DC-4D0D-A7B0-C74897CCA81C}" type="slidenum">
              <a:rPr lang="en-US" smtClean="0"/>
              <a:pPr/>
              <a:t>‹N›</a:t>
            </a:fld>
            <a:endParaRPr lang="en-US"/>
          </a:p>
        </p:txBody>
      </p:sp>
      <p:cxnSp>
        <p:nvCxnSpPr>
          <p:cNvPr id="21" name="Straight Connector 20"/>
          <p:cNvCxnSpPr/>
          <p:nvPr/>
        </p:nvCxnSpPr>
        <p:spPr>
          <a:xfrm>
            <a:off x="431800" y="1484784"/>
            <a:ext cx="8280000"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15" descr="unibg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85806" y="762000"/>
            <a:ext cx="485314" cy="48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kliwent.agh.edu.pl/wp-content/uploads/agh-kopia.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696200" y="381001"/>
            <a:ext cx="460229" cy="921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54" r:id="rId13"/>
    <p:sldLayoutId id="2147483655" r:id="rId14"/>
    <p:sldLayoutId id="2147483666" r:id="rId15"/>
  </p:sldLayoutIdLst>
  <p:timing>
    <p:tnLst>
      <p:par>
        <p:cTn id="1" dur="indefinite" restart="never" nodeType="tmRoot"/>
      </p:par>
    </p:tnLst>
  </p:timing>
  <p:hf sldNum="0" hdr="0" dt="0"/>
  <p:txStyles>
    <p:titleStyle>
      <a:lvl1pPr algn="l" defTabSz="914400" rtl="0" eaLnBrk="1" latinLnBrk="0" hangingPunct="1">
        <a:lnSpc>
          <a:spcPct val="100000"/>
        </a:lnSpc>
        <a:spcBef>
          <a:spcPct val="0"/>
        </a:spcBef>
        <a:buNone/>
        <a:defRPr sz="2600" b="1" kern="1200">
          <a:solidFill>
            <a:srgbClr val="0070C0"/>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eur-lex.europa.eu/legal-content/EN/TXT/?uri=OJ:L:2014:152:TOC"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sz="quarter" idx="4294967295"/>
          </p:nvPr>
        </p:nvSpPr>
        <p:spPr>
          <a:xfrm>
            <a:off x="-10800" y="1454148"/>
            <a:ext cx="9169200" cy="5433539"/>
          </a:xfrm>
        </p:spPr>
      </p:sp>
      <p:grpSp>
        <p:nvGrpSpPr>
          <p:cNvPr id="11" name="Group 10"/>
          <p:cNvGrpSpPr/>
          <p:nvPr/>
        </p:nvGrpSpPr>
        <p:grpSpPr>
          <a:xfrm>
            <a:off x="0" y="1449388"/>
            <a:ext cx="9144000" cy="2592387"/>
            <a:chOff x="0" y="1449388"/>
            <a:chExt cx="9144000" cy="2592387"/>
          </a:xfrm>
          <a:solidFill>
            <a:schemeClr val="accent1">
              <a:lumMod val="90000"/>
              <a:lumOff val="10000"/>
            </a:schemeClr>
          </a:solidFill>
        </p:grpSpPr>
        <p:sp>
          <p:nvSpPr>
            <p:cNvPr id="12" name="Rectangle 11"/>
            <p:cNvSpPr/>
            <p:nvPr/>
          </p:nvSpPr>
          <p:spPr>
            <a:xfrm>
              <a:off x="0" y="1449388"/>
              <a:ext cx="9144000" cy="259238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431800" y="1808820"/>
              <a:ext cx="550800" cy="0"/>
            </a:xfrm>
            <a:prstGeom prst="line">
              <a:avLst/>
            </a:prstGeom>
            <a:grpFill/>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Subtitle 13"/>
          <p:cNvSpPr>
            <a:spLocks noGrp="1"/>
          </p:cNvSpPr>
          <p:nvPr>
            <p:ph type="subTitle" idx="1"/>
          </p:nvPr>
        </p:nvSpPr>
        <p:spPr>
          <a:xfrm>
            <a:off x="76200" y="3341687"/>
            <a:ext cx="8882062" cy="696913"/>
          </a:xfrm>
        </p:spPr>
        <p:txBody>
          <a:bodyPr>
            <a:normAutofit/>
          </a:bodyPr>
          <a:lstStyle/>
          <a:p>
            <a:pPr algn="r"/>
            <a:r>
              <a:rPr lang="it-IT" altLang="it-IT" dirty="0">
                <a:latin typeface="Arial Narrow" pitchFamily="34" charset="0"/>
              </a:rPr>
              <a:t>Angelo </a:t>
            </a:r>
            <a:r>
              <a:rPr lang="it-IT" altLang="it-IT" dirty="0" err="1" smtClean="0">
                <a:latin typeface="Arial Narrow" pitchFamily="34" charset="0"/>
              </a:rPr>
              <a:t>Baggini</a:t>
            </a:r>
            <a:r>
              <a:rPr lang="it-IT" altLang="it-IT" dirty="0" smtClean="0">
                <a:latin typeface="Arial Narrow" pitchFamily="34" charset="0"/>
              </a:rPr>
              <a:t>, </a:t>
            </a:r>
            <a:r>
              <a:rPr lang="it-IT" altLang="en-US" dirty="0" smtClean="0">
                <a:latin typeface="Arial Narrow" pitchFamily="34" charset="0"/>
              </a:rPr>
              <a:t>angelo.baggini@unibg.it, </a:t>
            </a:r>
            <a:r>
              <a:rPr lang="en-GB" altLang="it-IT" dirty="0" smtClean="0">
                <a:latin typeface="Arial Narrow" pitchFamily="34" charset="0"/>
              </a:rPr>
              <a:t>Bergamo </a:t>
            </a:r>
            <a:r>
              <a:rPr lang="en-GB" altLang="it-IT" dirty="0">
                <a:latin typeface="Arial Narrow" pitchFamily="34" charset="0"/>
              </a:rPr>
              <a:t>University - Engineering Department</a:t>
            </a:r>
            <a:br>
              <a:rPr lang="en-GB" altLang="it-IT" dirty="0">
                <a:latin typeface="Arial Narrow" pitchFamily="34" charset="0"/>
              </a:rPr>
            </a:br>
            <a:r>
              <a:rPr lang="en-GB" altLang="it-IT" dirty="0">
                <a:latin typeface="Arial Narrow" pitchFamily="34" charset="0"/>
              </a:rPr>
              <a:t>Via Marconi 5, 24044 </a:t>
            </a:r>
            <a:r>
              <a:rPr lang="en-GB" altLang="it-IT" dirty="0" err="1">
                <a:latin typeface="Arial Narrow" pitchFamily="34" charset="0"/>
              </a:rPr>
              <a:t>Dalmine</a:t>
            </a:r>
            <a:r>
              <a:rPr lang="en-GB" altLang="it-IT" dirty="0">
                <a:latin typeface="Arial Narrow" pitchFamily="34" charset="0"/>
              </a:rPr>
              <a:t> (BG) – Italy</a:t>
            </a:r>
            <a:endParaRPr lang="en-US" dirty="0"/>
          </a:p>
        </p:txBody>
      </p:sp>
      <p:sp>
        <p:nvSpPr>
          <p:cNvPr id="9" name="Tytuł 5"/>
          <p:cNvSpPr txBox="1">
            <a:spLocks/>
          </p:cNvSpPr>
          <p:nvPr/>
        </p:nvSpPr>
        <p:spPr>
          <a:xfrm>
            <a:off x="1219200" y="1752600"/>
            <a:ext cx="7739062" cy="1210705"/>
          </a:xfrm>
          <a:prstGeom prst="rect">
            <a:avLst/>
          </a:prstGeom>
        </p:spPr>
        <p:txBody>
          <a:bodyPr vert="horz" lIns="0" tIns="0" rIns="0" bIns="0" rtlCol="0" anchor="t" anchorCtr="0">
            <a:normAutofit fontScale="92500" lnSpcReduction="20000"/>
          </a:bodyPr>
          <a:lstStyle>
            <a:lvl1pPr algn="l" defTabSz="914400" rtl="0" eaLnBrk="1" latinLnBrk="0" hangingPunct="1">
              <a:lnSpc>
                <a:spcPct val="100000"/>
              </a:lnSpc>
              <a:spcBef>
                <a:spcPct val="0"/>
              </a:spcBef>
              <a:buNone/>
              <a:defRPr sz="2600" b="1" kern="1200">
                <a:solidFill>
                  <a:schemeClr val="bg1"/>
                </a:solidFill>
                <a:latin typeface="Arial" pitchFamily="34" charset="0"/>
                <a:ea typeface="+mj-ea"/>
                <a:cs typeface="Arial" pitchFamily="34" charset="0"/>
              </a:defRPr>
            </a:lvl1pPr>
          </a:lstStyle>
          <a:p>
            <a:r>
              <a:rPr lang="en-US" altLang="it-IT" sz="2000" b="0" dirty="0" smtClean="0">
                <a:latin typeface="Arial Narrow" pitchFamily="34" charset="0"/>
              </a:rPr>
              <a:t/>
            </a:r>
            <a:br>
              <a:rPr lang="en-US" altLang="it-IT" sz="2000" b="0" dirty="0" smtClean="0">
                <a:latin typeface="Arial Narrow" pitchFamily="34" charset="0"/>
              </a:rPr>
            </a:br>
            <a:r>
              <a:rPr lang="it-IT" altLang="it-IT" sz="2800" dirty="0" smtClean="0"/>
              <a:t/>
            </a:r>
            <a:br>
              <a:rPr lang="it-IT" altLang="it-IT" sz="2800" dirty="0" smtClean="0"/>
            </a:br>
            <a:r>
              <a:rPr lang="en-US" altLang="it-IT" sz="2800" dirty="0"/>
              <a:t>N</a:t>
            </a:r>
            <a:r>
              <a:rPr lang="en-US" sz="2800" dirty="0" smtClean="0"/>
              <a:t>ew </a:t>
            </a:r>
            <a:r>
              <a:rPr lang="en-US" sz="2800" dirty="0"/>
              <a:t>European Regulation N </a:t>
            </a:r>
            <a:r>
              <a:rPr lang="en-US" sz="2800" dirty="0" smtClean="0"/>
              <a:t>548/14</a:t>
            </a:r>
          </a:p>
          <a:p>
            <a:r>
              <a:rPr lang="en-US" sz="2800" dirty="0" smtClean="0"/>
              <a:t>on </a:t>
            </a:r>
            <a:r>
              <a:rPr lang="en-US" sz="2800" dirty="0"/>
              <a:t>power transformers </a:t>
            </a:r>
            <a:endParaRPr lang="en-GB" altLang="it-IT"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Reference </a:t>
            </a:r>
            <a:r>
              <a:rPr lang="it-IT" dirty="0" err="1" smtClean="0"/>
              <a:t>standards</a:t>
            </a:r>
            <a:endParaRPr lang="en-US" dirty="0"/>
          </a:p>
        </p:txBody>
      </p:sp>
      <p:sp>
        <p:nvSpPr>
          <p:cNvPr id="3" name="Segnaposto contenuto 2"/>
          <p:cNvSpPr>
            <a:spLocks noGrp="1"/>
          </p:cNvSpPr>
          <p:nvPr>
            <p:ph idx="1"/>
          </p:nvPr>
        </p:nvSpPr>
        <p:spPr>
          <a:xfrm>
            <a:off x="1752600" y="1752600"/>
            <a:ext cx="6923088" cy="4480520"/>
          </a:xfrm>
        </p:spPr>
        <p:txBody>
          <a:bodyPr>
            <a:noAutofit/>
          </a:bodyPr>
          <a:lstStyle/>
          <a:p>
            <a:r>
              <a:rPr lang="en-US" sz="1400" b="0" dirty="0" smtClean="0"/>
              <a:t>IEC 60076-X series: </a:t>
            </a:r>
            <a:r>
              <a:rPr lang="en-US" sz="1400" b="0" dirty="0"/>
              <a:t>Power </a:t>
            </a:r>
            <a:r>
              <a:rPr lang="en-US" sz="1400" b="0" dirty="0" smtClean="0"/>
              <a:t>transformers</a:t>
            </a:r>
          </a:p>
          <a:p>
            <a:r>
              <a:rPr lang="it-IT" sz="1400" b="0" dirty="0" smtClean="0"/>
              <a:t>EN 50588-1: </a:t>
            </a:r>
            <a:r>
              <a:rPr lang="en-US" sz="1400" b="0" dirty="0"/>
              <a:t>Medium power transformers 50 Hz, with highest voltage for equipment not exceeding 36 kV - Part 1: General </a:t>
            </a:r>
            <a:r>
              <a:rPr lang="en-US" sz="1400" b="0" dirty="0" smtClean="0"/>
              <a:t>requirements</a:t>
            </a:r>
          </a:p>
          <a:p>
            <a:r>
              <a:rPr lang="it-IT" sz="1400" b="0" dirty="0" smtClean="0"/>
              <a:t>EN 50629: </a:t>
            </a:r>
            <a:r>
              <a:rPr lang="en-US" sz="1400" b="0" dirty="0"/>
              <a:t>Energy performance of large power transformers (Um &gt; 36 kV or </a:t>
            </a:r>
            <a:r>
              <a:rPr lang="en-US" sz="1400" b="0" dirty="0" err="1"/>
              <a:t>Sr</a:t>
            </a:r>
            <a:r>
              <a:rPr lang="en-US" sz="1400" b="0" dirty="0"/>
              <a:t> ≥ 40 MVA</a:t>
            </a:r>
            <a:r>
              <a:rPr lang="en-US" sz="1400" b="0" dirty="0" smtClean="0"/>
              <a:t>)</a:t>
            </a:r>
          </a:p>
          <a:p>
            <a:endParaRPr lang="en-US" sz="1400" b="0" dirty="0" smtClean="0"/>
          </a:p>
          <a:p>
            <a:pPr lvl="0"/>
            <a:r>
              <a:rPr lang="en-US" sz="1400" b="0" dirty="0" smtClean="0"/>
              <a:t>IEEE C57.12.90: Test code for liquid-immersed distribution, power and regulating transformers</a:t>
            </a:r>
          </a:p>
          <a:p>
            <a:r>
              <a:rPr lang="en-US" sz="1400" b="0" dirty="0" smtClean="0"/>
              <a:t>IEEE C57.12.91:  </a:t>
            </a:r>
            <a:r>
              <a:rPr lang="en-US" sz="1400" b="0" dirty="0"/>
              <a:t>Test code for </a:t>
            </a:r>
            <a:r>
              <a:rPr lang="en-US" sz="1400" b="0" dirty="0" smtClean="0"/>
              <a:t>dry-type distribution and </a:t>
            </a:r>
            <a:r>
              <a:rPr lang="en-US" sz="1400" b="0" dirty="0"/>
              <a:t>power </a:t>
            </a:r>
            <a:r>
              <a:rPr lang="en-US" sz="1400" b="0" dirty="0" smtClean="0"/>
              <a:t>transformers</a:t>
            </a:r>
            <a:endParaRPr lang="en-US" sz="1400" b="0" dirty="0"/>
          </a:p>
          <a:p>
            <a:pPr lvl="0"/>
            <a:r>
              <a:rPr lang="en-US" sz="1400" b="0" dirty="0" smtClean="0"/>
              <a:t>IEEE C57.12.00: General requirements for Liquid immersed </a:t>
            </a:r>
            <a:r>
              <a:rPr lang="en-US" sz="1400" b="0" dirty="0"/>
              <a:t>distribution, power and regulating transformers</a:t>
            </a:r>
          </a:p>
          <a:p>
            <a:r>
              <a:rPr lang="en-US" sz="1400" b="0" dirty="0" smtClean="0"/>
              <a:t>NEMA </a:t>
            </a:r>
            <a:r>
              <a:rPr lang="en-US" sz="1400" b="0" dirty="0"/>
              <a:t>TP </a:t>
            </a:r>
            <a:r>
              <a:rPr lang="en-US" sz="1400" b="0" dirty="0" smtClean="0"/>
              <a:t>2-2005: Standards test methods for measuring the energy consumption of distribution transformers</a:t>
            </a:r>
          </a:p>
          <a:p>
            <a:endParaRPr lang="en-US" sz="1400" b="0"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10</a:t>
            </a:fld>
            <a:endParaRPr lang="zh-TW" altLang="en-US"/>
          </a:p>
        </p:txBody>
      </p:sp>
      <p:sp>
        <p:nvSpPr>
          <p:cNvPr id="5" name="AutoShape 2" descr="Risultati immagini per ie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7588" name="Picture 4" descr="http://www.tech.plym.ac.uk/SoCCE/CRNS/icdl-epirob/2015/IEE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1" y="4089400"/>
            <a:ext cx="1070726" cy="381000"/>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http://facilityexecutive.com/wp-content/uploads/nem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954407"/>
            <a:ext cx="1087659" cy="2787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Risultati immagini per i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7594" name="Picture 10" descr="http://upload.wikimedia.org/wikipedia/commons/thumb/3/3e/International_Electrotechnical_Commission_Logo.svg/2000px-International_Electrotechnical_Commission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29" y="172212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http://upload.wikimedia.org/wikipedia/commons/thumb/8/85/Cenelec_logo.jpg/640px-Cenelec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79" y="2590800"/>
            <a:ext cx="1135380" cy="62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3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Reference </a:t>
            </a:r>
            <a:r>
              <a:rPr lang="it-IT" sz="2400" dirty="0" err="1" smtClean="0"/>
              <a:t>standards</a:t>
            </a:r>
            <a:r>
              <a:rPr lang="it-IT" dirty="0" smtClean="0"/>
              <a:t/>
            </a:r>
            <a:br>
              <a:rPr lang="it-IT" dirty="0" smtClean="0"/>
            </a:br>
            <a:r>
              <a:rPr lang="it-IT" dirty="0" smtClean="0"/>
              <a:t>Backgrounds</a:t>
            </a:r>
            <a:endParaRPr lang="en-US" dirty="0"/>
          </a:p>
        </p:txBody>
      </p:sp>
      <p:sp>
        <p:nvSpPr>
          <p:cNvPr id="3" name="Segnaposto contenuto 2"/>
          <p:cNvSpPr>
            <a:spLocks noGrp="1"/>
          </p:cNvSpPr>
          <p:nvPr>
            <p:ph idx="1"/>
          </p:nvPr>
        </p:nvSpPr>
        <p:spPr/>
        <p:txBody>
          <a:bodyPr>
            <a:normAutofit/>
          </a:bodyPr>
          <a:lstStyle/>
          <a:p>
            <a:pPr marL="342900" lvl="0" indent="-342900">
              <a:lnSpc>
                <a:spcPct val="200000"/>
              </a:lnSpc>
              <a:buFont typeface="Arial" panose="020B0604020202020204" pitchFamily="34" charset="0"/>
              <a:buChar char="•"/>
            </a:pPr>
            <a:r>
              <a:rPr lang="en-US" sz="2400" b="0" dirty="0"/>
              <a:t>Rated power definition</a:t>
            </a:r>
          </a:p>
          <a:p>
            <a:pPr marL="342900" lvl="0" indent="-342900">
              <a:lnSpc>
                <a:spcPct val="200000"/>
              </a:lnSpc>
              <a:buFont typeface="Arial" panose="020B0604020202020204" pitchFamily="34" charset="0"/>
              <a:buChar char="•"/>
            </a:pPr>
            <a:r>
              <a:rPr lang="en-US" sz="2400" b="0" dirty="0"/>
              <a:t>Reference temperature</a:t>
            </a:r>
          </a:p>
          <a:p>
            <a:pPr marL="342900" lvl="0" indent="-342900">
              <a:lnSpc>
                <a:spcPct val="200000"/>
              </a:lnSpc>
              <a:buFont typeface="Arial" panose="020B0604020202020204" pitchFamily="34" charset="0"/>
              <a:buChar char="•"/>
            </a:pPr>
            <a:r>
              <a:rPr lang="en-US" sz="2400" b="0" dirty="0"/>
              <a:t>Rated frequency</a:t>
            </a:r>
          </a:p>
          <a:p>
            <a:pPr marL="342900" lvl="0" indent="-342900">
              <a:lnSpc>
                <a:spcPct val="200000"/>
              </a:lnSpc>
              <a:buFont typeface="Arial" panose="020B0604020202020204" pitchFamily="34" charset="0"/>
              <a:buChar char="•"/>
            </a:pPr>
            <a:r>
              <a:rPr lang="en-US" sz="2400" b="0" dirty="0"/>
              <a:t>Rated maximum voltages of the equipment</a:t>
            </a:r>
          </a:p>
          <a:p>
            <a:pPr marL="342900" indent="-342900">
              <a:lnSpc>
                <a:spcPct val="200000"/>
              </a:lnSpc>
              <a:buFont typeface="Arial" panose="020B0604020202020204" pitchFamily="34" charset="0"/>
              <a:buChar char="•"/>
            </a:pPr>
            <a:endParaRPr lang="en-US" sz="2400" b="0"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11</a:t>
            </a:fld>
            <a:endParaRPr lang="zh-TW" altLang="en-US"/>
          </a:p>
        </p:txBody>
      </p:sp>
    </p:spTree>
    <p:extLst>
      <p:ext uri="{BB962C8B-B14F-4D97-AF65-F5344CB8AC3E}">
        <p14:creationId xmlns:p14="http://schemas.microsoft.com/office/powerpoint/2010/main" val="3613135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44522"/>
            <a:ext cx="6019800" cy="984885"/>
          </a:xfrm>
          <a:prstGeom prst="rect">
            <a:avLst/>
          </a:prstGeom>
          <a:noFill/>
        </p:spPr>
        <p:txBody>
          <a:bodyPr wrap="square" lIns="0" tIns="0" rIns="0" bIns="0" rtlCol="0">
            <a:spAutoFit/>
          </a:bodyPr>
          <a:lstStyle/>
          <a:p>
            <a:r>
              <a:rPr lang="it-IT" sz="2800" b="1" dirty="0" smtClean="0">
                <a:solidFill>
                  <a:schemeClr val="bg1"/>
                </a:solidFill>
              </a:rPr>
              <a:t>Reference </a:t>
            </a:r>
            <a:r>
              <a:rPr lang="it-IT" sz="2800" b="1" dirty="0" err="1" smtClean="0">
                <a:solidFill>
                  <a:schemeClr val="bg1"/>
                </a:solidFill>
              </a:rPr>
              <a:t>standards</a:t>
            </a:r>
            <a:endParaRPr lang="it-IT" sz="2800" b="1" dirty="0" smtClean="0">
              <a:solidFill>
                <a:schemeClr val="bg1"/>
              </a:solidFill>
            </a:endParaRPr>
          </a:p>
          <a:p>
            <a:r>
              <a:rPr lang="it-IT" sz="3600" b="1" dirty="0" err="1" smtClean="0">
                <a:solidFill>
                  <a:schemeClr val="bg1"/>
                </a:solidFill>
              </a:rPr>
              <a:t>Rated</a:t>
            </a:r>
            <a:r>
              <a:rPr lang="it-IT" sz="3600" b="1" dirty="0" smtClean="0">
                <a:solidFill>
                  <a:schemeClr val="bg1"/>
                </a:solidFill>
              </a:rPr>
              <a:t> </a:t>
            </a:r>
            <a:r>
              <a:rPr lang="it-IT" sz="3600" b="1" dirty="0" err="1" smtClean="0">
                <a:solidFill>
                  <a:schemeClr val="bg1"/>
                </a:solidFill>
              </a:rPr>
              <a:t>power</a:t>
            </a:r>
            <a:r>
              <a:rPr lang="it-IT" sz="3600" b="1" dirty="0" smtClean="0">
                <a:solidFill>
                  <a:schemeClr val="bg1"/>
                </a:solidFill>
              </a:rPr>
              <a:t> </a:t>
            </a:r>
            <a:r>
              <a:rPr lang="it-IT" sz="3600" b="1" dirty="0" err="1" smtClean="0">
                <a:solidFill>
                  <a:schemeClr val="bg1"/>
                </a:solidFill>
              </a:rPr>
              <a:t>definition</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3</a:t>
            </a:r>
            <a:r>
              <a:rPr lang="it-IT" sz="13800" b="1" dirty="0" smtClean="0">
                <a:solidFill>
                  <a:schemeClr val="bg2"/>
                </a:solidFill>
              </a:rPr>
              <a:t>.1</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46337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338" y="381000"/>
            <a:ext cx="8713787" cy="561975"/>
          </a:xfrm>
        </p:spPr>
        <p:txBody>
          <a:bodyPr>
            <a:normAutofit fontScale="90000"/>
          </a:bodyPr>
          <a:lstStyle/>
          <a:p>
            <a:pPr lvl="0"/>
            <a:r>
              <a:rPr lang="it-IT" sz="2000" dirty="0" smtClean="0"/>
              <a:t>Backgrounds</a:t>
            </a:r>
            <a:r>
              <a:rPr lang="it-IT" dirty="0" smtClean="0"/>
              <a:t/>
            </a:r>
            <a:br>
              <a:rPr lang="it-IT" dirty="0" smtClean="0"/>
            </a:br>
            <a:r>
              <a:rPr lang="en-US" dirty="0"/>
              <a:t>Rated power definition</a:t>
            </a:r>
            <a:br>
              <a:rPr lang="en-US" dirty="0"/>
            </a:br>
            <a:endParaRPr lang="en-US"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13</a:t>
            </a:fld>
            <a:endParaRPr lang="zh-TW"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1752600"/>
            <a:ext cx="6115000" cy="437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54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1" y="381000"/>
            <a:ext cx="7924800" cy="561975"/>
          </a:xfrm>
        </p:spPr>
        <p:txBody>
          <a:bodyPr>
            <a:normAutofit fontScale="90000"/>
          </a:bodyPr>
          <a:lstStyle/>
          <a:p>
            <a:pPr lvl="0"/>
            <a:r>
              <a:rPr lang="it-IT" sz="2000" dirty="0" smtClean="0"/>
              <a:t>Backgrounds</a:t>
            </a:r>
            <a:r>
              <a:rPr lang="it-IT" dirty="0" smtClean="0"/>
              <a:t/>
            </a:r>
            <a:br>
              <a:rPr lang="it-IT" dirty="0" smtClean="0"/>
            </a:br>
            <a:r>
              <a:rPr lang="en-US" dirty="0"/>
              <a:t>Rated power definition</a:t>
            </a:r>
            <a:br>
              <a:rPr lang="en-US" dirty="0"/>
            </a:br>
            <a:endParaRPr lang="en-US"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14</a:t>
            </a:fld>
            <a:endParaRPr lang="zh-TW" altLang="en-US"/>
          </a:p>
        </p:txBody>
      </p:sp>
      <p:graphicFrame>
        <p:nvGraphicFramePr>
          <p:cNvPr id="3" name="Tabella 2"/>
          <p:cNvGraphicFramePr>
            <a:graphicFrameLocks noGrp="1"/>
          </p:cNvGraphicFramePr>
          <p:nvPr>
            <p:extLst>
              <p:ext uri="{D42A27DB-BD31-4B8C-83A1-F6EECF244321}">
                <p14:modId xmlns:p14="http://schemas.microsoft.com/office/powerpoint/2010/main" val="1114673775"/>
              </p:ext>
            </p:extLst>
          </p:nvPr>
        </p:nvGraphicFramePr>
        <p:xfrm>
          <a:off x="539552" y="1772816"/>
          <a:ext cx="8136904" cy="3240359"/>
        </p:xfrm>
        <a:graphic>
          <a:graphicData uri="http://schemas.openxmlformats.org/drawingml/2006/table">
            <a:tbl>
              <a:tblPr firstRow="1" firstCol="1" bandRow="1">
                <a:tableStyleId>{5C22544A-7EE6-4342-B048-85BDC9FD1C3A}</a:tableStyleId>
              </a:tblPr>
              <a:tblGrid>
                <a:gridCol w="2546710"/>
                <a:gridCol w="2831471"/>
                <a:gridCol w="2758723"/>
              </a:tblGrid>
              <a:tr h="312446">
                <a:tc>
                  <a:txBody>
                    <a:bodyPr/>
                    <a:lstStyle/>
                    <a:p>
                      <a:pPr algn="ctr">
                        <a:spcAft>
                          <a:spcPts val="0"/>
                        </a:spcAft>
                      </a:pPr>
                      <a:r>
                        <a:rPr lang="it-IT" sz="2400" dirty="0" smtClean="0">
                          <a:effectLst/>
                          <a:latin typeface="Arial Narrow" panose="020B0606020202030204" pitchFamily="34" charset="0"/>
                          <a:ea typeface="+mn-ea"/>
                        </a:rPr>
                        <a:t>Standard</a:t>
                      </a:r>
                      <a:endParaRPr lang="en-US" sz="3200" dirty="0">
                        <a:effectLst/>
                        <a:latin typeface="Arial Narrow" panose="020B0606020202030204" pitchFamily="34" charset="0"/>
                        <a:ea typeface="Times New Roman"/>
                      </a:endParaRPr>
                    </a:p>
                  </a:txBody>
                  <a:tcPr marL="68580" marR="68580" marT="0" marB="0" anchor="b">
                    <a:solidFill>
                      <a:srgbClr val="0070C0"/>
                    </a:solidFill>
                  </a:tcPr>
                </a:tc>
                <a:tc>
                  <a:txBody>
                    <a:bodyPr/>
                    <a:lstStyle/>
                    <a:p>
                      <a:pPr algn="ctr">
                        <a:spcAft>
                          <a:spcPts val="0"/>
                        </a:spcAft>
                      </a:pPr>
                      <a:r>
                        <a:rPr lang="en-US" sz="2400" dirty="0">
                          <a:effectLst/>
                          <a:latin typeface="Arial Narrow" panose="020B0606020202030204" pitchFamily="34" charset="0"/>
                        </a:rPr>
                        <a:t>IEC</a:t>
                      </a:r>
                      <a:endParaRPr lang="en-US" sz="3200" dirty="0">
                        <a:effectLst/>
                        <a:latin typeface="Arial Narrow" panose="020B0606020202030204" pitchFamily="34" charset="0"/>
                        <a:ea typeface="Times New Roman"/>
                      </a:endParaRPr>
                    </a:p>
                  </a:txBody>
                  <a:tcPr marL="68580" marR="68580" marT="0" marB="0" anchor="b">
                    <a:lnB w="190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en-US" sz="2400" dirty="0">
                          <a:effectLst/>
                          <a:latin typeface="Arial Narrow" panose="020B0606020202030204" pitchFamily="34" charset="0"/>
                        </a:rPr>
                        <a:t>IEEE</a:t>
                      </a:r>
                      <a:endParaRPr lang="en-US" sz="3200" dirty="0">
                        <a:effectLst/>
                        <a:latin typeface="Arial Narrow" panose="020B0606020202030204" pitchFamily="34" charset="0"/>
                        <a:ea typeface="Times New Roman"/>
                      </a:endParaRPr>
                    </a:p>
                  </a:txBody>
                  <a:tcPr marL="68580" marR="68580" marT="0" marB="0" anchor="b">
                    <a:lnB w="19050" cap="flat" cmpd="sng" algn="ctr">
                      <a:solidFill>
                        <a:srgbClr val="0070C0"/>
                      </a:solidFill>
                      <a:prstDash val="solid"/>
                      <a:round/>
                      <a:headEnd type="none" w="med" len="med"/>
                      <a:tailEnd type="none" w="med" len="med"/>
                    </a:lnB>
                    <a:solidFill>
                      <a:srgbClr val="0070C0"/>
                    </a:solidFill>
                  </a:tcPr>
                </a:tc>
              </a:tr>
              <a:tr h="570343">
                <a:tc>
                  <a:txBody>
                    <a:bodyPr/>
                    <a:lstStyle/>
                    <a:p>
                      <a:pPr algn="ctr">
                        <a:spcAft>
                          <a:spcPts val="0"/>
                        </a:spcAft>
                      </a:pPr>
                      <a:r>
                        <a:rPr lang="en-US" sz="2400" dirty="0">
                          <a:effectLst/>
                          <a:latin typeface="Arial Narrow" panose="020B0606020202030204" pitchFamily="34" charset="0"/>
                        </a:rPr>
                        <a:t>Rated power </a:t>
                      </a:r>
                      <a:endParaRPr lang="en-US" sz="32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400" dirty="0">
                          <a:solidFill>
                            <a:srgbClr val="000099"/>
                          </a:solidFill>
                          <a:effectLst/>
                          <a:latin typeface="Arial Narrow" panose="020B0606020202030204" pitchFamily="34" charset="0"/>
                        </a:rPr>
                        <a:t>50 kVA</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2400">
                          <a:solidFill>
                            <a:srgbClr val="000099"/>
                          </a:solidFill>
                          <a:effectLst/>
                          <a:latin typeface="Arial Narrow" panose="020B0606020202030204" pitchFamily="34" charset="0"/>
                        </a:rPr>
                        <a:t>48.6 kVA</a:t>
                      </a:r>
                      <a:endParaRPr lang="en-US" sz="320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576064">
                <a:tc>
                  <a:txBody>
                    <a:bodyPr/>
                    <a:lstStyle/>
                    <a:p>
                      <a:pPr algn="ctr">
                        <a:spcAft>
                          <a:spcPts val="0"/>
                        </a:spcAft>
                      </a:pPr>
                      <a:r>
                        <a:rPr lang="en-US" sz="2400" dirty="0">
                          <a:effectLst/>
                          <a:latin typeface="Arial Narrow" panose="020B0606020202030204" pitchFamily="34" charset="0"/>
                        </a:rPr>
                        <a:t>No load losses </a:t>
                      </a:r>
                      <a:endParaRPr lang="en-US" sz="32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gridSpan="2">
                  <a:txBody>
                    <a:bodyPr/>
                    <a:lstStyle/>
                    <a:p>
                      <a:pPr algn="ctr">
                        <a:spcAft>
                          <a:spcPts val="0"/>
                        </a:spcAft>
                      </a:pPr>
                      <a:r>
                        <a:rPr lang="en-US" sz="2400" dirty="0">
                          <a:solidFill>
                            <a:srgbClr val="000099"/>
                          </a:solidFill>
                          <a:effectLst/>
                          <a:latin typeface="Arial Narrow" panose="020B0606020202030204" pitchFamily="34" charset="0"/>
                        </a:rPr>
                        <a:t>0.190 </a:t>
                      </a:r>
                      <a:r>
                        <a:rPr lang="en-US" sz="2400" dirty="0" smtClean="0">
                          <a:solidFill>
                            <a:srgbClr val="000099"/>
                          </a:solidFill>
                          <a:effectLst/>
                          <a:latin typeface="Arial Narrow" panose="020B0606020202030204" pitchFamily="34" charset="0"/>
                        </a:rPr>
                        <a:t>kW</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algn="ctr">
                        <a:spcAft>
                          <a:spcPts val="0"/>
                        </a:spcAft>
                      </a:pPr>
                      <a:endParaRPr lang="en-US" sz="3200" dirty="0">
                        <a:solidFill>
                          <a:srgbClr val="000099"/>
                        </a:solidFill>
                        <a:effectLst/>
                        <a:latin typeface="Arial Narrow" panose="020B0606020202030204" pitchFamily="34" charset="0"/>
                        <a:ea typeface="Times New Roman"/>
                      </a:endParaRPr>
                    </a:p>
                  </a:txBody>
                  <a:tcPr marL="68580" marR="68580" marT="0" marB="0" anchor="b">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576064">
                <a:tc>
                  <a:txBody>
                    <a:bodyPr/>
                    <a:lstStyle/>
                    <a:p>
                      <a:pPr algn="ctr">
                        <a:spcAft>
                          <a:spcPts val="0"/>
                        </a:spcAft>
                      </a:pPr>
                      <a:r>
                        <a:rPr lang="en-US" sz="2400" dirty="0">
                          <a:effectLst/>
                          <a:latin typeface="Arial Narrow" panose="020B0606020202030204" pitchFamily="34" charset="0"/>
                        </a:rPr>
                        <a:t>Load Losses </a:t>
                      </a:r>
                      <a:endParaRPr lang="en-US" sz="32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gridSpan="2">
                  <a:txBody>
                    <a:bodyPr/>
                    <a:lstStyle/>
                    <a:p>
                      <a:pPr algn="ctr">
                        <a:spcAft>
                          <a:spcPts val="0"/>
                        </a:spcAft>
                      </a:pPr>
                      <a:r>
                        <a:rPr lang="en-US" sz="2400" dirty="0">
                          <a:solidFill>
                            <a:srgbClr val="000099"/>
                          </a:solidFill>
                          <a:effectLst/>
                          <a:latin typeface="Arial Narrow" panose="020B0606020202030204" pitchFamily="34" charset="0"/>
                        </a:rPr>
                        <a:t>1.250 </a:t>
                      </a:r>
                      <a:r>
                        <a:rPr lang="en-US" sz="2400" dirty="0" smtClean="0">
                          <a:solidFill>
                            <a:srgbClr val="000099"/>
                          </a:solidFill>
                          <a:effectLst/>
                          <a:latin typeface="Arial Narrow" panose="020B0606020202030204" pitchFamily="34" charset="0"/>
                        </a:rPr>
                        <a:t>kW</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algn="ctr">
                        <a:spcAft>
                          <a:spcPts val="0"/>
                        </a:spcAft>
                      </a:pPr>
                      <a:endParaRPr lang="en-US" sz="3200" dirty="0">
                        <a:solidFill>
                          <a:srgbClr val="000099"/>
                        </a:solidFill>
                        <a:effectLst/>
                        <a:latin typeface="Arial Narrow" panose="020B0606020202030204" pitchFamily="34" charset="0"/>
                        <a:ea typeface="Times New Roman"/>
                      </a:endParaRPr>
                    </a:p>
                  </a:txBody>
                  <a:tcPr marL="68580" marR="68580" marT="0" marB="0" anchor="b">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504056">
                <a:tc>
                  <a:txBody>
                    <a:bodyPr/>
                    <a:lstStyle/>
                    <a:p>
                      <a:pPr algn="ctr">
                        <a:spcAft>
                          <a:spcPts val="0"/>
                        </a:spcAft>
                      </a:pPr>
                      <a:r>
                        <a:rPr lang="en-US" sz="2400" dirty="0">
                          <a:effectLst/>
                          <a:latin typeface="Arial Narrow" panose="020B0606020202030204" pitchFamily="34" charset="0"/>
                        </a:rPr>
                        <a:t>Eff. equation </a:t>
                      </a:r>
                      <a:endParaRPr lang="en-US" sz="32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000" dirty="0">
                          <a:solidFill>
                            <a:srgbClr val="000099"/>
                          </a:solidFill>
                          <a:effectLst/>
                          <a:latin typeface="Arial Narrow" panose="020B0606020202030204" pitchFamily="34" charset="0"/>
                        </a:rPr>
                        <a:t>(50 – (0.190 + 1.250))/50</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2000" dirty="0">
                          <a:solidFill>
                            <a:srgbClr val="000099"/>
                          </a:solidFill>
                          <a:effectLst/>
                          <a:latin typeface="Arial Narrow" panose="020B0606020202030204" pitchFamily="34" charset="0"/>
                        </a:rPr>
                        <a:t>50 / (48.6 + (0.190 + 1.250)</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648072">
                <a:tc>
                  <a:txBody>
                    <a:bodyPr/>
                    <a:lstStyle/>
                    <a:p>
                      <a:pPr algn="ctr">
                        <a:spcAft>
                          <a:spcPts val="0"/>
                        </a:spcAft>
                      </a:pPr>
                      <a:r>
                        <a:rPr lang="en-US" sz="2400" dirty="0">
                          <a:effectLst/>
                          <a:latin typeface="Arial Narrow" panose="020B0606020202030204" pitchFamily="34" charset="0"/>
                        </a:rPr>
                        <a:t>Efficiency (%) </a:t>
                      </a:r>
                      <a:endParaRPr lang="en-US" sz="32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400" dirty="0">
                          <a:solidFill>
                            <a:srgbClr val="000099"/>
                          </a:solidFill>
                          <a:effectLst/>
                          <a:latin typeface="Arial Narrow" panose="020B0606020202030204" pitchFamily="34" charset="0"/>
                        </a:rPr>
                        <a:t>97.12%</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2400" dirty="0">
                          <a:solidFill>
                            <a:srgbClr val="000099"/>
                          </a:solidFill>
                          <a:effectLst/>
                          <a:latin typeface="Arial Narrow" panose="020B0606020202030204" pitchFamily="34" charset="0"/>
                        </a:rPr>
                        <a:t>97.12%</a:t>
                      </a:r>
                      <a:endParaRPr lang="en-US" sz="3200" dirty="0">
                        <a:solidFill>
                          <a:srgbClr val="000099"/>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7" name="Rectangle 1"/>
          <p:cNvSpPr>
            <a:spLocks noChangeArrowheads="1"/>
          </p:cNvSpPr>
          <p:nvPr/>
        </p:nvSpPr>
        <p:spPr bwMode="auto">
          <a:xfrm>
            <a:off x="224756" y="5733256"/>
            <a:ext cx="65641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Comparison between IEC and IEEE efficiency definition (same losses)</a:t>
            </a:r>
            <a:endParaRPr kumimoji="0" lang="en-US" altLang="en-US" sz="4400" b="0" i="0" u="none" strike="noStrike" cap="none" normalizeH="0" baseline="0" dirty="0" smtClean="0">
              <a:ln>
                <a:noFill/>
              </a:ln>
              <a:solidFill>
                <a:srgbClr val="000099"/>
              </a:solidFill>
              <a:effectLst/>
              <a:latin typeface="Arial" pitchFamily="34" charset="0"/>
              <a:cs typeface="Arial" pitchFamily="34" charset="0"/>
            </a:endParaRPr>
          </a:p>
        </p:txBody>
      </p:sp>
    </p:spTree>
    <p:extLst>
      <p:ext uri="{BB962C8B-B14F-4D97-AF65-F5344CB8AC3E}">
        <p14:creationId xmlns:p14="http://schemas.microsoft.com/office/powerpoint/2010/main" val="4062964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1" y="381000"/>
            <a:ext cx="7848600" cy="561975"/>
          </a:xfrm>
        </p:spPr>
        <p:txBody>
          <a:bodyPr>
            <a:normAutofit fontScale="90000"/>
          </a:bodyPr>
          <a:lstStyle/>
          <a:p>
            <a:pPr lvl="0"/>
            <a:r>
              <a:rPr lang="it-IT" sz="2000" dirty="0" smtClean="0"/>
              <a:t>Backgrounds</a:t>
            </a:r>
            <a:r>
              <a:rPr lang="it-IT" dirty="0" smtClean="0"/>
              <a:t/>
            </a:r>
            <a:br>
              <a:rPr lang="it-IT" dirty="0" smtClean="0"/>
            </a:br>
            <a:r>
              <a:rPr lang="en-US" dirty="0"/>
              <a:t>Rated power definition</a:t>
            </a:r>
            <a:br>
              <a:rPr lang="en-US" dirty="0"/>
            </a:br>
            <a:endParaRPr lang="en-US"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15</a:t>
            </a:fld>
            <a:endParaRPr lang="zh-TW" altLang="en-US"/>
          </a:p>
        </p:txBody>
      </p:sp>
      <p:graphicFrame>
        <p:nvGraphicFramePr>
          <p:cNvPr id="6" name="Tabella 5"/>
          <p:cNvGraphicFramePr>
            <a:graphicFrameLocks noGrp="1"/>
          </p:cNvGraphicFramePr>
          <p:nvPr>
            <p:extLst>
              <p:ext uri="{D42A27DB-BD31-4B8C-83A1-F6EECF244321}">
                <p14:modId xmlns:p14="http://schemas.microsoft.com/office/powerpoint/2010/main" val="4266830347"/>
              </p:ext>
            </p:extLst>
          </p:nvPr>
        </p:nvGraphicFramePr>
        <p:xfrm>
          <a:off x="467544" y="1988840"/>
          <a:ext cx="8064895" cy="3006054"/>
        </p:xfrm>
        <a:graphic>
          <a:graphicData uri="http://schemas.openxmlformats.org/drawingml/2006/table">
            <a:tbl>
              <a:tblPr firstRow="1" firstCol="1" bandRow="1">
                <a:tableStyleId>{5C22544A-7EE6-4342-B048-85BDC9FD1C3A}</a:tableStyleId>
              </a:tblPr>
              <a:tblGrid>
                <a:gridCol w="3816424"/>
                <a:gridCol w="2232248"/>
                <a:gridCol w="2016223"/>
              </a:tblGrid>
              <a:tr h="216024">
                <a:tc>
                  <a:txBody>
                    <a:bodyPr/>
                    <a:lstStyle/>
                    <a:p>
                      <a:pPr algn="ctr">
                        <a:spcAft>
                          <a:spcPts val="0"/>
                        </a:spcAft>
                      </a:pPr>
                      <a:r>
                        <a:rPr lang="en-US" sz="2400" dirty="0" smtClean="0">
                          <a:effectLst/>
                          <a:latin typeface="Arial Narrow" panose="020B0606020202030204" pitchFamily="34" charset="0"/>
                        </a:rPr>
                        <a:t>Standard</a:t>
                      </a:r>
                      <a:endParaRPr lang="en-US" sz="2400" dirty="0">
                        <a:effectLst/>
                        <a:latin typeface="Arial Narrow" panose="020B0606020202030204" pitchFamily="34" charset="0"/>
                        <a:ea typeface="Times New Roman"/>
                      </a:endParaRPr>
                    </a:p>
                  </a:txBody>
                  <a:tcPr marL="68580" marR="68580" marT="0" marB="0" anchor="b">
                    <a:solidFill>
                      <a:srgbClr val="0070C0"/>
                    </a:solidFill>
                  </a:tcPr>
                </a:tc>
                <a:tc>
                  <a:txBody>
                    <a:bodyPr/>
                    <a:lstStyle/>
                    <a:p>
                      <a:pPr algn="ctr">
                        <a:spcAft>
                          <a:spcPts val="0"/>
                        </a:spcAft>
                      </a:pPr>
                      <a:r>
                        <a:rPr lang="en-US" sz="2400" dirty="0">
                          <a:effectLst/>
                          <a:latin typeface="Arial Narrow" panose="020B0606020202030204" pitchFamily="34" charset="0"/>
                        </a:rPr>
                        <a:t>IEC</a:t>
                      </a:r>
                      <a:endParaRPr lang="en-US" sz="2400" dirty="0">
                        <a:effectLst/>
                        <a:latin typeface="Arial Narrow" panose="020B0606020202030204" pitchFamily="34" charset="0"/>
                        <a:ea typeface="Times New Roman"/>
                      </a:endParaRPr>
                    </a:p>
                  </a:txBody>
                  <a:tcPr marL="68580" marR="68580" marT="0" marB="0" anchor="b">
                    <a:lnB w="190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en-US" sz="2400" dirty="0">
                          <a:effectLst/>
                          <a:latin typeface="Arial Narrow" panose="020B0606020202030204" pitchFamily="34" charset="0"/>
                        </a:rPr>
                        <a:t>IEEE</a:t>
                      </a:r>
                      <a:endParaRPr lang="en-US" sz="2400" dirty="0">
                        <a:effectLst/>
                        <a:latin typeface="Arial Narrow" panose="020B0606020202030204" pitchFamily="34" charset="0"/>
                        <a:ea typeface="Times New Roman"/>
                      </a:endParaRPr>
                    </a:p>
                  </a:txBody>
                  <a:tcPr marL="68580" marR="68580" marT="0" marB="0" anchor="b">
                    <a:lnB w="19050" cap="flat" cmpd="sng" algn="ctr">
                      <a:solidFill>
                        <a:srgbClr val="0070C0"/>
                      </a:solidFill>
                      <a:prstDash val="solid"/>
                      <a:round/>
                      <a:headEnd type="none" w="med" len="med"/>
                      <a:tailEnd type="none" w="med" len="med"/>
                    </a:lnB>
                    <a:solidFill>
                      <a:srgbClr val="0070C0"/>
                    </a:solidFill>
                  </a:tcPr>
                </a:tc>
              </a:tr>
              <a:tr h="528059">
                <a:tc>
                  <a:txBody>
                    <a:bodyPr/>
                    <a:lstStyle/>
                    <a:p>
                      <a:pPr algn="ctr">
                        <a:spcAft>
                          <a:spcPts val="0"/>
                        </a:spcAft>
                      </a:pPr>
                      <a:r>
                        <a:rPr lang="en-US" sz="2400" dirty="0">
                          <a:effectLst/>
                          <a:latin typeface="Arial Narrow" panose="020B0606020202030204" pitchFamily="34" charset="0"/>
                        </a:rPr>
                        <a:t>Rated power </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gridSpan="2">
                  <a:txBody>
                    <a:bodyPr/>
                    <a:lstStyle/>
                    <a:p>
                      <a:pPr algn="ctr">
                        <a:spcAft>
                          <a:spcPts val="0"/>
                        </a:spcAft>
                      </a:pPr>
                      <a:r>
                        <a:rPr lang="en-US" sz="2400" dirty="0">
                          <a:solidFill>
                            <a:srgbClr val="002060"/>
                          </a:solidFill>
                          <a:effectLst/>
                          <a:latin typeface="Arial Narrow" panose="020B0606020202030204" pitchFamily="34" charset="0"/>
                        </a:rPr>
                        <a:t>50 kVA</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528059">
                <a:tc>
                  <a:txBody>
                    <a:bodyPr/>
                    <a:lstStyle/>
                    <a:p>
                      <a:pPr algn="ctr">
                        <a:spcAft>
                          <a:spcPts val="0"/>
                        </a:spcAft>
                      </a:pPr>
                      <a:r>
                        <a:rPr lang="en-US" sz="2400" dirty="0">
                          <a:effectLst/>
                          <a:latin typeface="Arial Narrow" panose="020B0606020202030204" pitchFamily="34" charset="0"/>
                        </a:rPr>
                        <a:t>Efficiency (%) </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gridSpan="2">
                  <a:txBody>
                    <a:bodyPr/>
                    <a:lstStyle/>
                    <a:p>
                      <a:pPr algn="ctr">
                        <a:spcAft>
                          <a:spcPts val="0"/>
                        </a:spcAft>
                      </a:pPr>
                      <a:r>
                        <a:rPr lang="en-US" sz="2400" dirty="0">
                          <a:solidFill>
                            <a:srgbClr val="002060"/>
                          </a:solidFill>
                          <a:effectLst/>
                          <a:latin typeface="Arial Narrow" panose="020B0606020202030204" pitchFamily="34" charset="0"/>
                        </a:rPr>
                        <a:t>97.12%</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528059">
                <a:tc>
                  <a:txBody>
                    <a:bodyPr/>
                    <a:lstStyle/>
                    <a:p>
                      <a:pPr algn="ctr">
                        <a:spcAft>
                          <a:spcPts val="0"/>
                        </a:spcAft>
                      </a:pPr>
                      <a:r>
                        <a:rPr lang="en-US" sz="2400" dirty="0">
                          <a:effectLst/>
                          <a:latin typeface="Arial Narrow" panose="020B0606020202030204" pitchFamily="34" charset="0"/>
                        </a:rPr>
                        <a:t>Eff. equation </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400" dirty="0">
                          <a:solidFill>
                            <a:srgbClr val="002060"/>
                          </a:solidFill>
                          <a:effectLst/>
                          <a:latin typeface="Arial Narrow" panose="020B0606020202030204" pitchFamily="34" charset="0"/>
                        </a:rPr>
                        <a:t>(50 – TL)/50</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2400" dirty="0">
                          <a:solidFill>
                            <a:srgbClr val="002060"/>
                          </a:solidFill>
                          <a:effectLst/>
                          <a:latin typeface="Arial Narrow" panose="020B0606020202030204" pitchFamily="34" charset="0"/>
                        </a:rPr>
                        <a:t>50 / (50 + TL)</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1056117">
                <a:tc>
                  <a:txBody>
                    <a:bodyPr/>
                    <a:lstStyle/>
                    <a:p>
                      <a:pPr algn="ctr">
                        <a:spcAft>
                          <a:spcPts val="0"/>
                        </a:spcAft>
                      </a:pPr>
                      <a:r>
                        <a:rPr lang="en-US" sz="2400" dirty="0">
                          <a:effectLst/>
                          <a:latin typeface="Arial Narrow" panose="020B0606020202030204" pitchFamily="34" charset="0"/>
                        </a:rPr>
                        <a:t>No load losses + Load Losses (TL)</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400" dirty="0">
                          <a:solidFill>
                            <a:srgbClr val="002060"/>
                          </a:solidFill>
                          <a:effectLst/>
                          <a:latin typeface="Arial Narrow" panose="020B0606020202030204" pitchFamily="34" charset="0"/>
                        </a:rPr>
                        <a:t>1.440 kW</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2400" dirty="0">
                          <a:solidFill>
                            <a:srgbClr val="002060"/>
                          </a:solidFill>
                          <a:effectLst/>
                          <a:latin typeface="Arial Narrow" panose="020B0606020202030204" pitchFamily="34" charset="0"/>
                        </a:rPr>
                        <a:t>1.482 kW</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7" name="Rectangle 1"/>
          <p:cNvSpPr>
            <a:spLocks noChangeArrowheads="1"/>
          </p:cNvSpPr>
          <p:nvPr/>
        </p:nvSpPr>
        <p:spPr bwMode="auto">
          <a:xfrm>
            <a:off x="467544" y="5637590"/>
            <a:ext cx="82146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99"/>
                </a:solidFill>
                <a:latin typeface="Arial" pitchFamily="34" charset="0"/>
                <a:ea typeface="Times New Roman" pitchFamily="18" charset="0"/>
                <a:cs typeface="Arial" pitchFamily="34" charset="0"/>
              </a:rPr>
              <a:t>Comparison between </a:t>
            </a:r>
            <a:r>
              <a:rPr lang="en-US" altLang="en-US" sz="1600" dirty="0" err="1">
                <a:solidFill>
                  <a:srgbClr val="000099"/>
                </a:solidFill>
                <a:latin typeface="Arial" pitchFamily="34" charset="0"/>
                <a:ea typeface="Times New Roman" pitchFamily="18" charset="0"/>
                <a:cs typeface="Arial" pitchFamily="34" charset="0"/>
              </a:rPr>
              <a:t>iec</a:t>
            </a:r>
            <a:r>
              <a:rPr lang="en-US" altLang="en-US" sz="1600" dirty="0">
                <a:solidFill>
                  <a:srgbClr val="000099"/>
                </a:solidFill>
                <a:latin typeface="Arial" pitchFamily="34" charset="0"/>
                <a:ea typeface="Times New Roman" pitchFamily="18" charset="0"/>
                <a:cs typeface="Arial" pitchFamily="34" charset="0"/>
              </a:rPr>
              <a:t> and </a:t>
            </a:r>
            <a:r>
              <a:rPr lang="en-US" altLang="en-US" sz="1600" dirty="0" err="1">
                <a:solidFill>
                  <a:srgbClr val="000099"/>
                </a:solidFill>
                <a:latin typeface="Arial" pitchFamily="34" charset="0"/>
                <a:ea typeface="Times New Roman" pitchFamily="18" charset="0"/>
                <a:cs typeface="Arial" pitchFamily="34" charset="0"/>
              </a:rPr>
              <a:t>ieee</a:t>
            </a:r>
            <a:r>
              <a:rPr lang="en-US" altLang="en-US" sz="1600" dirty="0">
                <a:solidFill>
                  <a:srgbClr val="000099"/>
                </a:solidFill>
                <a:latin typeface="Arial" pitchFamily="34" charset="0"/>
                <a:ea typeface="Times New Roman" pitchFamily="18" charset="0"/>
                <a:cs typeface="Arial" pitchFamily="34" charset="0"/>
              </a:rPr>
              <a:t> efficiency definition (same rated power and efficiency</a:t>
            </a:r>
            <a:r>
              <a:rPr lang="en-US" altLang="en-US" sz="1600" dirty="0" smtClean="0">
                <a:solidFill>
                  <a:srgbClr val="000099"/>
                </a:solidFill>
                <a:latin typeface="Arial" pitchFamily="34" charset="0"/>
                <a:ea typeface="Times New Roman" pitchFamily="18" charset="0"/>
                <a:cs typeface="Arial" pitchFamily="34" charset="0"/>
              </a:rPr>
              <a:t>)</a:t>
            </a:r>
            <a:endParaRPr lang="en-US" altLang="en-US" sz="1600" dirty="0">
              <a:solidFill>
                <a:srgbClr val="000099"/>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87047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44522"/>
            <a:ext cx="6019800" cy="984885"/>
          </a:xfrm>
          <a:prstGeom prst="rect">
            <a:avLst/>
          </a:prstGeom>
          <a:noFill/>
        </p:spPr>
        <p:txBody>
          <a:bodyPr wrap="square" lIns="0" tIns="0" rIns="0" bIns="0" rtlCol="0">
            <a:spAutoFit/>
          </a:bodyPr>
          <a:lstStyle/>
          <a:p>
            <a:r>
              <a:rPr lang="it-IT" sz="2800" b="1" dirty="0" smtClean="0">
                <a:solidFill>
                  <a:schemeClr val="bg1"/>
                </a:solidFill>
              </a:rPr>
              <a:t>Reference </a:t>
            </a:r>
            <a:r>
              <a:rPr lang="it-IT" sz="2800" b="1" dirty="0" err="1" smtClean="0">
                <a:solidFill>
                  <a:schemeClr val="bg1"/>
                </a:solidFill>
              </a:rPr>
              <a:t>standards</a:t>
            </a:r>
            <a:endParaRPr lang="it-IT" sz="2800" b="1" dirty="0" smtClean="0">
              <a:solidFill>
                <a:schemeClr val="bg1"/>
              </a:solidFill>
            </a:endParaRPr>
          </a:p>
          <a:p>
            <a:r>
              <a:rPr lang="it-IT" sz="3600" b="1" dirty="0" smtClean="0">
                <a:solidFill>
                  <a:schemeClr val="bg1"/>
                </a:solidFill>
              </a:rPr>
              <a:t>Reference temperature</a:t>
            </a: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3</a:t>
            </a:r>
            <a:r>
              <a:rPr lang="it-IT" sz="13800" b="1" dirty="0" smtClean="0">
                <a:solidFill>
                  <a:schemeClr val="bg2"/>
                </a:solidFill>
              </a:rPr>
              <a:t>.2</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169460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0689" y="381000"/>
            <a:ext cx="7732712" cy="561975"/>
          </a:xfrm>
        </p:spPr>
        <p:txBody>
          <a:bodyPr>
            <a:normAutofit fontScale="90000"/>
          </a:bodyPr>
          <a:lstStyle/>
          <a:p>
            <a:pPr lvl="0"/>
            <a:r>
              <a:rPr lang="it-IT" sz="2000" dirty="0" smtClean="0"/>
              <a:t>Backgrounds</a:t>
            </a:r>
            <a:r>
              <a:rPr lang="it-IT" dirty="0" smtClean="0"/>
              <a:t/>
            </a:r>
            <a:br>
              <a:rPr lang="it-IT" dirty="0" smtClean="0"/>
            </a:br>
            <a:r>
              <a:rPr lang="en-US" dirty="0" smtClean="0"/>
              <a:t>Reference temperature</a:t>
            </a:r>
            <a:r>
              <a:rPr lang="en-US" dirty="0"/>
              <a:t/>
            </a:r>
            <a:br>
              <a:rPr lang="en-US" dirty="0"/>
            </a:br>
            <a:endParaRPr lang="en-US"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17</a:t>
            </a:fld>
            <a:endParaRPr lang="zh-TW" altLang="en-US"/>
          </a:p>
        </p:txBody>
      </p:sp>
      <p:graphicFrame>
        <p:nvGraphicFramePr>
          <p:cNvPr id="6" name="Tabella 5"/>
          <p:cNvGraphicFramePr>
            <a:graphicFrameLocks noGrp="1"/>
          </p:cNvGraphicFramePr>
          <p:nvPr>
            <p:extLst>
              <p:ext uri="{D42A27DB-BD31-4B8C-83A1-F6EECF244321}">
                <p14:modId xmlns:p14="http://schemas.microsoft.com/office/powerpoint/2010/main" val="3606761902"/>
              </p:ext>
            </p:extLst>
          </p:nvPr>
        </p:nvGraphicFramePr>
        <p:xfrm>
          <a:off x="1735298" y="2492896"/>
          <a:ext cx="6048672" cy="1929282"/>
        </p:xfrm>
        <a:graphic>
          <a:graphicData uri="http://schemas.openxmlformats.org/drawingml/2006/table">
            <a:tbl>
              <a:tblPr firstRow="1" firstCol="1" bandRow="1">
                <a:tableStyleId>{5C22544A-7EE6-4342-B048-85BDC9FD1C3A}</a:tableStyleId>
              </a:tblPr>
              <a:tblGrid>
                <a:gridCol w="3816424"/>
                <a:gridCol w="2232248"/>
              </a:tblGrid>
              <a:tr h="306654">
                <a:tc>
                  <a:txBody>
                    <a:bodyPr/>
                    <a:lstStyle/>
                    <a:p>
                      <a:pPr algn="ctr">
                        <a:spcAft>
                          <a:spcPts val="0"/>
                        </a:spcAft>
                      </a:pPr>
                      <a:r>
                        <a:rPr lang="en-US" sz="2400" dirty="0" smtClean="0">
                          <a:effectLst/>
                          <a:latin typeface="Arial Narrow" panose="020B0606020202030204" pitchFamily="34" charset="0"/>
                        </a:rPr>
                        <a:t>Standard</a:t>
                      </a:r>
                      <a:endParaRPr lang="en-US" sz="2400" dirty="0">
                        <a:effectLst/>
                        <a:latin typeface="Arial Narrow" panose="020B0606020202030204" pitchFamily="34" charset="0"/>
                        <a:ea typeface="Times New Roman"/>
                      </a:endParaRPr>
                    </a:p>
                  </a:txBody>
                  <a:tcPr marL="68580" marR="68580" marT="0" marB="0" anchor="b">
                    <a:solidFill>
                      <a:srgbClr val="0070C0"/>
                    </a:solidFill>
                  </a:tcPr>
                </a:tc>
                <a:tc>
                  <a:txBody>
                    <a:bodyPr/>
                    <a:lstStyle/>
                    <a:p>
                      <a:pPr algn="ctr">
                        <a:spcAft>
                          <a:spcPts val="0"/>
                        </a:spcAft>
                      </a:pPr>
                      <a:r>
                        <a:rPr lang="en-US" sz="2400" dirty="0" smtClean="0">
                          <a:effectLst/>
                          <a:latin typeface="Arial Narrow" panose="020B0606020202030204" pitchFamily="34" charset="0"/>
                        </a:rPr>
                        <a:t>Ref. Temperature</a:t>
                      </a:r>
                      <a:endParaRPr lang="en-US" sz="2400" dirty="0">
                        <a:effectLst/>
                        <a:latin typeface="Arial Narrow" panose="020B0606020202030204" pitchFamily="34" charset="0"/>
                        <a:ea typeface="Times New Roman"/>
                      </a:endParaRPr>
                    </a:p>
                  </a:txBody>
                  <a:tcPr marL="68580" marR="68580" marT="0" marB="0" anchor="b">
                    <a:lnB w="19050" cap="flat" cmpd="sng" algn="ctr">
                      <a:solidFill>
                        <a:srgbClr val="0070C0"/>
                      </a:solidFill>
                      <a:prstDash val="solid"/>
                      <a:round/>
                      <a:headEnd type="none" w="med" len="med"/>
                      <a:tailEnd type="none" w="med" len="med"/>
                    </a:lnB>
                    <a:solidFill>
                      <a:srgbClr val="0070C0"/>
                    </a:solidFill>
                  </a:tcPr>
                </a:tc>
              </a:tr>
              <a:tr h="332966">
                <a:tc>
                  <a:txBody>
                    <a:bodyPr/>
                    <a:lstStyle/>
                    <a:p>
                      <a:pPr algn="ctr">
                        <a:spcAft>
                          <a:spcPts val="0"/>
                        </a:spcAft>
                      </a:pPr>
                      <a:r>
                        <a:rPr lang="en-US" sz="2400" dirty="0" smtClean="0">
                          <a:effectLst/>
                          <a:latin typeface="Arial Narrow" panose="020B0606020202030204" pitchFamily="34" charset="0"/>
                        </a:rPr>
                        <a:t>IEC</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it-IT" sz="2400" dirty="0" smtClean="0">
                          <a:solidFill>
                            <a:srgbClr val="002060"/>
                          </a:solidFill>
                          <a:effectLst/>
                          <a:latin typeface="Arial Narrow" panose="020B0606020202030204" pitchFamily="34" charset="0"/>
                          <a:ea typeface="+mn-ea"/>
                        </a:rPr>
                        <a:t>75°C</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399254">
                <a:tc>
                  <a:txBody>
                    <a:bodyPr/>
                    <a:lstStyle/>
                    <a:p>
                      <a:pPr algn="ctr">
                        <a:spcAft>
                          <a:spcPts val="0"/>
                        </a:spcAft>
                      </a:pPr>
                      <a:r>
                        <a:rPr lang="en-US" sz="2400" dirty="0" smtClean="0">
                          <a:effectLst/>
                          <a:latin typeface="Arial Narrow" panose="020B0606020202030204" pitchFamily="34" charset="0"/>
                        </a:rPr>
                        <a:t>EU Regulation </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2400" dirty="0" smtClean="0">
                          <a:solidFill>
                            <a:srgbClr val="002060"/>
                          </a:solidFill>
                          <a:effectLst/>
                          <a:latin typeface="Arial Narrow" panose="020B0606020202030204" pitchFamily="34" charset="0"/>
                        </a:rPr>
                        <a:t>75°C</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399254">
                <a:tc>
                  <a:txBody>
                    <a:bodyPr/>
                    <a:lstStyle/>
                    <a:p>
                      <a:pPr algn="ctr">
                        <a:spcAft>
                          <a:spcPts val="0"/>
                        </a:spcAft>
                      </a:pPr>
                      <a:r>
                        <a:rPr lang="en-US" sz="2400" dirty="0" smtClean="0">
                          <a:effectLst/>
                          <a:latin typeface="Arial Narrow" panose="020B0606020202030204" pitchFamily="34" charset="0"/>
                        </a:rPr>
                        <a:t>IEEE</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it-IT" sz="2400" dirty="0" smtClean="0">
                          <a:solidFill>
                            <a:srgbClr val="002060"/>
                          </a:solidFill>
                          <a:effectLst/>
                          <a:latin typeface="Arial Narrow" panose="020B0606020202030204" pitchFamily="34" charset="0"/>
                          <a:ea typeface="Times New Roman"/>
                        </a:rPr>
                        <a:t>85°C</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399254">
                <a:tc>
                  <a:txBody>
                    <a:bodyPr/>
                    <a:lstStyle/>
                    <a:p>
                      <a:pPr algn="ctr">
                        <a:spcAft>
                          <a:spcPts val="0"/>
                        </a:spcAft>
                      </a:pPr>
                      <a:r>
                        <a:rPr lang="it-IT" sz="2400" dirty="0" smtClean="0">
                          <a:effectLst/>
                          <a:latin typeface="Arial Narrow" panose="020B0606020202030204" pitchFamily="34" charset="0"/>
                          <a:ea typeface="+mn-ea"/>
                        </a:rPr>
                        <a:t>US</a:t>
                      </a:r>
                      <a:r>
                        <a:rPr lang="it-IT" sz="2400" baseline="0" dirty="0" smtClean="0">
                          <a:effectLst/>
                          <a:latin typeface="Arial Narrow" panose="020B0606020202030204" pitchFamily="34" charset="0"/>
                          <a:ea typeface="+mn-ea"/>
                        </a:rPr>
                        <a:t> DOE</a:t>
                      </a:r>
                      <a:endParaRPr lang="en-US" sz="2400" dirty="0">
                        <a:effectLst/>
                        <a:latin typeface="Arial Narrow" panose="020B0606020202030204" pitchFamily="34" charset="0"/>
                        <a:ea typeface="Times New Roman"/>
                      </a:endParaRPr>
                    </a:p>
                  </a:txBody>
                  <a:tcPr marL="68580" marR="68580"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it-IT" sz="2400" dirty="0" smtClean="0">
                          <a:solidFill>
                            <a:srgbClr val="002060"/>
                          </a:solidFill>
                          <a:effectLst/>
                          <a:latin typeface="Arial Narrow" panose="020B0606020202030204" pitchFamily="34" charset="0"/>
                          <a:ea typeface="Times New Roman"/>
                        </a:rPr>
                        <a:t>55°C</a:t>
                      </a:r>
                      <a:endParaRPr lang="en-US" sz="2400" dirty="0">
                        <a:solidFill>
                          <a:srgbClr val="002060"/>
                        </a:solidFill>
                        <a:effectLst/>
                        <a:latin typeface="Arial Narrow" panose="020B0606020202030204" pitchFamily="34" charset="0"/>
                        <a:ea typeface="Times New Roman"/>
                      </a:endParaRPr>
                    </a:p>
                  </a:txBody>
                  <a:tcPr marL="68580" marR="68580"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7" name="Rectangle 1"/>
          <p:cNvSpPr>
            <a:spLocks noChangeArrowheads="1"/>
          </p:cNvSpPr>
          <p:nvPr/>
        </p:nvSpPr>
        <p:spPr bwMode="auto">
          <a:xfrm>
            <a:off x="467544" y="5637590"/>
            <a:ext cx="73164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99"/>
                </a:solidFill>
                <a:latin typeface="Arial" pitchFamily="34" charset="0"/>
                <a:ea typeface="Times New Roman" pitchFamily="18" charset="0"/>
                <a:cs typeface="Arial" pitchFamily="34" charset="0"/>
              </a:rPr>
              <a:t>Comparison between </a:t>
            </a:r>
            <a:r>
              <a:rPr lang="en-US" altLang="en-US" sz="1600" dirty="0" smtClean="0">
                <a:solidFill>
                  <a:srgbClr val="000099"/>
                </a:solidFill>
                <a:latin typeface="Arial" pitchFamily="34" charset="0"/>
                <a:ea typeface="Times New Roman" pitchFamily="18" charset="0"/>
                <a:cs typeface="Arial" pitchFamily="34" charset="0"/>
              </a:rPr>
              <a:t>reference temperatures for liquid immersed transformers</a:t>
            </a:r>
            <a:endParaRPr lang="en-US" altLang="en-US" sz="1600" dirty="0">
              <a:solidFill>
                <a:srgbClr val="000099"/>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86446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44522"/>
            <a:ext cx="6019800" cy="984885"/>
          </a:xfrm>
          <a:prstGeom prst="rect">
            <a:avLst/>
          </a:prstGeom>
          <a:noFill/>
        </p:spPr>
        <p:txBody>
          <a:bodyPr wrap="square" lIns="0" tIns="0" rIns="0" bIns="0" rtlCol="0">
            <a:spAutoFit/>
          </a:bodyPr>
          <a:lstStyle/>
          <a:p>
            <a:r>
              <a:rPr lang="it-IT" sz="2800" b="1" dirty="0" smtClean="0">
                <a:solidFill>
                  <a:schemeClr val="bg1"/>
                </a:solidFill>
              </a:rPr>
              <a:t>Reference </a:t>
            </a:r>
            <a:r>
              <a:rPr lang="it-IT" sz="2800" b="1" dirty="0" err="1" smtClean="0">
                <a:solidFill>
                  <a:schemeClr val="bg1"/>
                </a:solidFill>
              </a:rPr>
              <a:t>standards</a:t>
            </a:r>
            <a:endParaRPr lang="it-IT" sz="2800" b="1" dirty="0" smtClean="0">
              <a:solidFill>
                <a:schemeClr val="bg1"/>
              </a:solidFill>
            </a:endParaRPr>
          </a:p>
          <a:p>
            <a:r>
              <a:rPr lang="it-IT" sz="3600" b="1" dirty="0" err="1" smtClean="0">
                <a:solidFill>
                  <a:schemeClr val="bg1"/>
                </a:solidFill>
              </a:rPr>
              <a:t>Rated</a:t>
            </a:r>
            <a:r>
              <a:rPr lang="it-IT" sz="3600" b="1" dirty="0" smtClean="0">
                <a:solidFill>
                  <a:schemeClr val="bg1"/>
                </a:solidFill>
              </a:rPr>
              <a:t> </a:t>
            </a:r>
            <a:r>
              <a:rPr lang="it-IT" sz="3600" b="1" dirty="0" err="1" smtClean="0">
                <a:solidFill>
                  <a:schemeClr val="bg1"/>
                </a:solidFill>
              </a:rPr>
              <a:t>frequency</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3</a:t>
            </a:r>
            <a:r>
              <a:rPr lang="it-IT" sz="13800" b="1" dirty="0" smtClean="0">
                <a:solidFill>
                  <a:schemeClr val="bg2"/>
                </a:solidFill>
              </a:rPr>
              <a:t>.3</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3104504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Backgrounds</a:t>
            </a:r>
            <a:r>
              <a:rPr lang="it-IT" dirty="0"/>
              <a:t/>
            </a:r>
            <a:br>
              <a:rPr lang="it-IT" dirty="0"/>
            </a:br>
            <a:r>
              <a:rPr lang="en-US" dirty="0"/>
              <a:t>Rated </a:t>
            </a:r>
            <a:r>
              <a:rPr lang="en-US" dirty="0" smtClean="0"/>
              <a:t>frequency</a:t>
            </a:r>
            <a:endParaRPr lang="en-US" dirty="0"/>
          </a:p>
        </p:txBody>
      </p:sp>
      <p:sp>
        <p:nvSpPr>
          <p:cNvPr id="3" name="Segnaposto contenuto 2"/>
          <p:cNvSpPr>
            <a:spLocks noGrp="1"/>
          </p:cNvSpPr>
          <p:nvPr>
            <p:ph idx="1"/>
          </p:nvPr>
        </p:nvSpPr>
        <p:spPr/>
        <p:txBody>
          <a:bodyPr>
            <a:noAutofit/>
          </a:bodyPr>
          <a:lstStyle/>
          <a:p>
            <a:pPr lvl="0"/>
            <a:r>
              <a:rPr lang="en-US" dirty="0" smtClean="0"/>
              <a:t>At </a:t>
            </a:r>
            <a:r>
              <a:rPr lang="en-US" dirty="0"/>
              <a:t>lower </a:t>
            </a:r>
            <a:r>
              <a:rPr lang="en-US" dirty="0" smtClean="0"/>
              <a:t>frequencies (50 Hz):</a:t>
            </a:r>
          </a:p>
          <a:p>
            <a:pPr lvl="1"/>
            <a:r>
              <a:rPr lang="en-US" dirty="0" smtClean="0"/>
              <a:t>more </a:t>
            </a:r>
            <a:r>
              <a:rPr lang="en-US" dirty="0"/>
              <a:t>core material (and conductor material </a:t>
            </a:r>
            <a:r>
              <a:rPr lang="en-US" dirty="0" smtClean="0"/>
              <a:t>consequently)</a:t>
            </a:r>
          </a:p>
          <a:p>
            <a:pPr lvl="1"/>
            <a:r>
              <a:rPr lang="en-US" dirty="0"/>
              <a:t>larger and more expensive </a:t>
            </a:r>
            <a:r>
              <a:rPr lang="en-US" dirty="0" smtClean="0"/>
              <a:t>transformer</a:t>
            </a:r>
            <a:r>
              <a:rPr lang="en-US" dirty="0"/>
              <a:t>s</a:t>
            </a:r>
          </a:p>
          <a:p>
            <a:pPr lvl="0"/>
            <a:endParaRPr lang="en-US" dirty="0" smtClean="0"/>
          </a:p>
          <a:p>
            <a:pPr lvl="0"/>
            <a:r>
              <a:rPr lang="en-US" dirty="0" smtClean="0"/>
              <a:t>At </a:t>
            </a:r>
            <a:r>
              <a:rPr lang="en-US" dirty="0"/>
              <a:t>higher </a:t>
            </a:r>
            <a:r>
              <a:rPr lang="en-US" dirty="0" smtClean="0"/>
              <a:t>frequencies (60 Hz):</a:t>
            </a:r>
          </a:p>
          <a:p>
            <a:pPr lvl="1"/>
            <a:r>
              <a:rPr lang="en-US" dirty="0" smtClean="0"/>
              <a:t>both </a:t>
            </a:r>
            <a:r>
              <a:rPr lang="en-US" dirty="0"/>
              <a:t>the </a:t>
            </a:r>
            <a:r>
              <a:rPr lang="en-US" dirty="0" smtClean="0"/>
              <a:t>NLL </a:t>
            </a:r>
            <a:r>
              <a:rPr lang="en-US" dirty="0"/>
              <a:t>and </a:t>
            </a:r>
            <a:r>
              <a:rPr lang="en-US" dirty="0" smtClean="0"/>
              <a:t>LL </a:t>
            </a:r>
            <a:r>
              <a:rPr lang="en-US" dirty="0"/>
              <a:t>feature higher eddy current </a:t>
            </a:r>
            <a:r>
              <a:rPr lang="en-US" dirty="0" smtClean="0"/>
              <a:t>losses</a:t>
            </a:r>
            <a:endParaRPr lang="en-US" dirty="0"/>
          </a:p>
          <a:p>
            <a:endParaRPr lang="en-US" dirty="0" smtClean="0"/>
          </a:p>
          <a:p>
            <a:pPr marL="0" indent="0">
              <a:buNone/>
            </a:pPr>
            <a:r>
              <a:rPr lang="en-US" dirty="0" smtClean="0"/>
              <a:t>Suitable </a:t>
            </a:r>
            <a:r>
              <a:rPr lang="en-US" dirty="0"/>
              <a:t>conversion </a:t>
            </a:r>
            <a:r>
              <a:rPr lang="en-US" dirty="0" smtClean="0"/>
              <a:t>factors</a:t>
            </a:r>
          </a:p>
          <a:p>
            <a:pPr marL="0" indent="0">
              <a:buNone/>
            </a:pPr>
            <a:r>
              <a:rPr lang="en-US" dirty="0" smtClean="0"/>
              <a:t>To </a:t>
            </a:r>
            <a:r>
              <a:rPr lang="en-US" dirty="0"/>
              <a:t>take note of the energy performances of each transformer at its specific operating </a:t>
            </a:r>
            <a:r>
              <a:rPr lang="en-US" dirty="0" smtClean="0"/>
              <a:t>conditions</a:t>
            </a:r>
            <a:endParaRPr lang="en-US"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19</a:t>
            </a:fld>
            <a:endParaRPr lang="zh-TW" altLang="en-US"/>
          </a:p>
        </p:txBody>
      </p:sp>
    </p:spTree>
    <p:extLst>
      <p:ext uri="{BB962C8B-B14F-4D97-AF65-F5344CB8AC3E}">
        <p14:creationId xmlns:p14="http://schemas.microsoft.com/office/powerpoint/2010/main" val="2962570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00050" y="456247"/>
            <a:ext cx="8382000" cy="6401753"/>
          </a:xfrm>
          <a:prstGeom prst="rect">
            <a:avLst/>
          </a:prstGeom>
          <a:noFill/>
        </p:spPr>
        <p:txBody>
          <a:bodyPr wrap="square" lIns="0" tIns="0" rIns="0" bIns="0" rtlCol="0">
            <a:spAutoFit/>
          </a:bodyPr>
          <a:lstStyle/>
          <a:p>
            <a:pPr marL="742950" indent="-742950">
              <a:buFont typeface="+mj-lt"/>
              <a:buAutoNum type="arabicPeriod"/>
            </a:pPr>
            <a:r>
              <a:rPr lang="it-IT" sz="3200" b="1" dirty="0" smtClean="0">
                <a:solidFill>
                  <a:schemeClr val="bg1"/>
                </a:solidFill>
              </a:rPr>
              <a:t>Policy </a:t>
            </a:r>
            <a:r>
              <a:rPr lang="it-IT" sz="3200" b="1" dirty="0" err="1" smtClean="0">
                <a:solidFill>
                  <a:schemeClr val="bg1"/>
                </a:solidFill>
              </a:rPr>
              <a:t>instruments</a:t>
            </a:r>
            <a:endParaRPr lang="it-IT" sz="3200" b="1" dirty="0" smtClean="0">
              <a:solidFill>
                <a:schemeClr val="bg1"/>
              </a:solidFill>
            </a:endParaRPr>
          </a:p>
          <a:p>
            <a:pPr marL="742950" indent="-742950">
              <a:buFont typeface="+mj-lt"/>
              <a:buAutoNum type="arabicPeriod"/>
            </a:pPr>
            <a:r>
              <a:rPr lang="it-IT" sz="3200" b="1" dirty="0">
                <a:solidFill>
                  <a:schemeClr val="bg1"/>
                </a:solidFill>
              </a:rPr>
              <a:t>Energy performance </a:t>
            </a:r>
            <a:br>
              <a:rPr lang="it-IT" sz="3200" b="1" dirty="0">
                <a:solidFill>
                  <a:schemeClr val="bg1"/>
                </a:solidFill>
              </a:rPr>
            </a:br>
            <a:r>
              <a:rPr lang="it-IT" sz="3200" b="1" dirty="0" err="1">
                <a:solidFill>
                  <a:schemeClr val="bg1"/>
                </a:solidFill>
              </a:rPr>
              <a:t>metric</a:t>
            </a:r>
            <a:r>
              <a:rPr lang="it-IT" sz="3200" b="1" dirty="0">
                <a:solidFill>
                  <a:schemeClr val="bg1"/>
                </a:solidFill>
              </a:rPr>
              <a:t> </a:t>
            </a:r>
            <a:r>
              <a:rPr lang="it-IT" sz="3200" b="1" dirty="0" err="1" smtClean="0">
                <a:solidFill>
                  <a:schemeClr val="bg1"/>
                </a:solidFill>
              </a:rPr>
              <a:t>categories</a:t>
            </a:r>
            <a:endParaRPr lang="it-IT" sz="3200" b="1" dirty="0" smtClean="0">
              <a:solidFill>
                <a:schemeClr val="bg1"/>
              </a:solidFill>
            </a:endParaRPr>
          </a:p>
          <a:p>
            <a:pPr marL="742950" indent="-742950">
              <a:buFont typeface="+mj-lt"/>
              <a:buAutoNum type="arabicPeriod"/>
            </a:pPr>
            <a:r>
              <a:rPr lang="it-IT" sz="3200" b="1" dirty="0" smtClean="0">
                <a:solidFill>
                  <a:schemeClr val="bg1"/>
                </a:solidFill>
              </a:rPr>
              <a:t>Reference </a:t>
            </a:r>
            <a:r>
              <a:rPr lang="it-IT" sz="3200" b="1" dirty="0" err="1" smtClean="0">
                <a:solidFill>
                  <a:schemeClr val="bg1"/>
                </a:solidFill>
              </a:rPr>
              <a:t>standards</a:t>
            </a:r>
            <a:endParaRPr lang="it-IT" sz="3200" b="1" dirty="0" smtClean="0">
              <a:solidFill>
                <a:schemeClr val="bg1"/>
              </a:solidFill>
            </a:endParaRPr>
          </a:p>
          <a:p>
            <a:pPr marL="742950" indent="-742950">
              <a:buFont typeface="+mj-lt"/>
              <a:buAutoNum type="arabicPeriod"/>
            </a:pPr>
            <a:r>
              <a:rPr lang="it-IT" sz="3200" b="1" dirty="0" smtClean="0">
                <a:solidFill>
                  <a:schemeClr val="bg1"/>
                </a:solidFill>
              </a:rPr>
              <a:t>A </a:t>
            </a:r>
            <a:r>
              <a:rPr lang="it-IT" sz="3200" b="1" dirty="0" err="1" smtClean="0">
                <a:solidFill>
                  <a:schemeClr val="bg1"/>
                </a:solidFill>
              </a:rPr>
              <a:t>quite</a:t>
            </a:r>
            <a:r>
              <a:rPr lang="it-IT" sz="3200" b="1" dirty="0" smtClean="0">
                <a:solidFill>
                  <a:schemeClr val="bg1"/>
                </a:solidFill>
              </a:rPr>
              <a:t> long </a:t>
            </a:r>
            <a:r>
              <a:rPr lang="it-IT" sz="3200" b="1" dirty="0" smtClean="0">
                <a:solidFill>
                  <a:schemeClr val="bg1"/>
                </a:solidFill>
              </a:rPr>
              <a:t>EU story</a:t>
            </a:r>
            <a:endParaRPr lang="it-IT" sz="3200" b="1" dirty="0" smtClean="0">
              <a:solidFill>
                <a:schemeClr val="bg1"/>
              </a:solidFill>
            </a:endParaRPr>
          </a:p>
          <a:p>
            <a:pPr marL="742950" indent="-742950">
              <a:buFont typeface="+mj-lt"/>
              <a:buAutoNum type="arabicPeriod"/>
            </a:pPr>
            <a:r>
              <a:rPr lang="it-IT" sz="3200" b="1" dirty="0" err="1" smtClean="0">
                <a:solidFill>
                  <a:schemeClr val="bg1"/>
                </a:solidFill>
              </a:rPr>
              <a:t>Subject</a:t>
            </a:r>
            <a:r>
              <a:rPr lang="it-IT" sz="3200" b="1" dirty="0" smtClean="0">
                <a:solidFill>
                  <a:schemeClr val="bg1"/>
                </a:solidFill>
              </a:rPr>
              <a:t> and </a:t>
            </a:r>
            <a:r>
              <a:rPr lang="it-IT" sz="3200" b="1" dirty="0" err="1" smtClean="0">
                <a:solidFill>
                  <a:schemeClr val="bg1"/>
                </a:solidFill>
              </a:rPr>
              <a:t>scopes</a:t>
            </a:r>
            <a:endParaRPr lang="it-IT" sz="3200" b="1" dirty="0" smtClean="0">
              <a:solidFill>
                <a:schemeClr val="bg1"/>
              </a:solidFill>
            </a:endParaRPr>
          </a:p>
          <a:p>
            <a:pPr marL="742950" indent="-742950">
              <a:buFont typeface="+mj-lt"/>
              <a:buAutoNum type="arabicPeriod"/>
            </a:pPr>
            <a:r>
              <a:rPr lang="it-IT" sz="3200" b="1" dirty="0" err="1">
                <a:solidFill>
                  <a:schemeClr val="bg1"/>
                </a:solidFill>
              </a:rPr>
              <a:t>Power</a:t>
            </a:r>
            <a:r>
              <a:rPr lang="it-IT" sz="3200" b="1" dirty="0">
                <a:solidFill>
                  <a:schemeClr val="bg1"/>
                </a:solidFill>
              </a:rPr>
              <a:t> </a:t>
            </a:r>
            <a:r>
              <a:rPr lang="it-IT" sz="3200" b="1" dirty="0" smtClean="0">
                <a:solidFill>
                  <a:schemeClr val="bg1"/>
                </a:solidFill>
              </a:rPr>
              <a:t>transformer (</a:t>
            </a:r>
            <a:r>
              <a:rPr lang="it-IT" sz="3200" b="1" dirty="0">
                <a:solidFill>
                  <a:schemeClr val="bg1"/>
                </a:solidFill>
              </a:rPr>
              <a:t>re)</a:t>
            </a:r>
            <a:r>
              <a:rPr lang="it-IT" sz="3200" b="1" dirty="0" err="1">
                <a:solidFill>
                  <a:schemeClr val="bg1"/>
                </a:solidFill>
              </a:rPr>
              <a:t>classification</a:t>
            </a:r>
            <a:r>
              <a:rPr lang="it-IT" sz="3200" b="1" dirty="0">
                <a:solidFill>
                  <a:schemeClr val="bg1"/>
                </a:solidFill>
              </a:rPr>
              <a:t> </a:t>
            </a:r>
            <a:r>
              <a:rPr lang="it-IT" sz="3200" b="1" dirty="0" smtClean="0">
                <a:solidFill>
                  <a:schemeClr val="bg1"/>
                </a:solidFill>
              </a:rPr>
              <a:t>and </a:t>
            </a:r>
            <a:r>
              <a:rPr lang="it-IT" sz="3200" b="1" dirty="0" err="1" smtClean="0">
                <a:solidFill>
                  <a:schemeClr val="bg1"/>
                </a:solidFill>
              </a:rPr>
              <a:t>metrics</a:t>
            </a:r>
            <a:endParaRPr lang="it-IT" sz="3200" b="1" dirty="0" smtClean="0">
              <a:solidFill>
                <a:schemeClr val="bg1"/>
              </a:solidFill>
            </a:endParaRPr>
          </a:p>
          <a:p>
            <a:pPr marL="742950" indent="-742950">
              <a:buFont typeface="+mj-lt"/>
              <a:buAutoNum type="arabicPeriod"/>
            </a:pPr>
            <a:r>
              <a:rPr lang="it-IT" sz="3200" b="1" dirty="0">
                <a:solidFill>
                  <a:schemeClr val="bg1"/>
                </a:solidFill>
              </a:rPr>
              <a:t>Medium </a:t>
            </a:r>
            <a:r>
              <a:rPr lang="it-IT" sz="3200" b="1" dirty="0" err="1">
                <a:solidFill>
                  <a:schemeClr val="bg1"/>
                </a:solidFill>
              </a:rPr>
              <a:t>power</a:t>
            </a:r>
            <a:r>
              <a:rPr lang="it-IT" sz="3200" b="1" dirty="0">
                <a:solidFill>
                  <a:schemeClr val="bg1"/>
                </a:solidFill>
              </a:rPr>
              <a:t> transformer </a:t>
            </a:r>
            <a:r>
              <a:rPr lang="it-IT" sz="3200" b="1" dirty="0" err="1" smtClean="0">
                <a:solidFill>
                  <a:schemeClr val="bg1"/>
                </a:solidFill>
              </a:rPr>
              <a:t>prescriptions</a:t>
            </a:r>
            <a:endParaRPr lang="it-IT" sz="3200" b="1" dirty="0" smtClean="0">
              <a:solidFill>
                <a:schemeClr val="bg1"/>
              </a:solidFill>
            </a:endParaRPr>
          </a:p>
          <a:p>
            <a:pPr marL="742950" indent="-742950">
              <a:buFont typeface="+mj-lt"/>
              <a:buAutoNum type="arabicPeriod"/>
            </a:pPr>
            <a:r>
              <a:rPr lang="it-IT" sz="3200" b="1" dirty="0" smtClean="0">
                <a:solidFill>
                  <a:schemeClr val="bg1"/>
                </a:solidFill>
              </a:rPr>
              <a:t>Large </a:t>
            </a:r>
            <a:r>
              <a:rPr lang="it-IT" sz="3200" b="1" dirty="0" err="1" smtClean="0">
                <a:solidFill>
                  <a:schemeClr val="bg1"/>
                </a:solidFill>
              </a:rPr>
              <a:t>power</a:t>
            </a:r>
            <a:r>
              <a:rPr lang="it-IT" sz="3200" b="1" dirty="0" smtClean="0">
                <a:solidFill>
                  <a:schemeClr val="bg1"/>
                </a:solidFill>
              </a:rPr>
              <a:t> </a:t>
            </a:r>
            <a:r>
              <a:rPr lang="it-IT" sz="3200" b="1" dirty="0">
                <a:solidFill>
                  <a:schemeClr val="bg1"/>
                </a:solidFill>
              </a:rPr>
              <a:t>transformer </a:t>
            </a:r>
            <a:r>
              <a:rPr lang="it-IT" sz="3200" b="1" dirty="0" err="1" smtClean="0">
                <a:solidFill>
                  <a:schemeClr val="bg1"/>
                </a:solidFill>
              </a:rPr>
              <a:t>prescriptions</a:t>
            </a:r>
            <a:endParaRPr lang="it-IT" sz="3200" b="1" dirty="0" smtClean="0">
              <a:solidFill>
                <a:schemeClr val="bg1"/>
              </a:solidFill>
            </a:endParaRPr>
          </a:p>
          <a:p>
            <a:pPr marL="742950" indent="-742950">
              <a:buFont typeface="+mj-lt"/>
              <a:buAutoNum type="arabicPeriod"/>
            </a:pPr>
            <a:r>
              <a:rPr lang="it-IT" sz="3200" b="1" dirty="0">
                <a:solidFill>
                  <a:schemeClr val="bg1"/>
                </a:solidFill>
              </a:rPr>
              <a:t>From </a:t>
            </a:r>
            <a:r>
              <a:rPr lang="it-IT" sz="3200" b="1" dirty="0" err="1">
                <a:solidFill>
                  <a:schemeClr val="bg1"/>
                </a:solidFill>
              </a:rPr>
              <a:t>theory</a:t>
            </a:r>
            <a:r>
              <a:rPr lang="it-IT" sz="3200" b="1" dirty="0">
                <a:solidFill>
                  <a:schemeClr val="bg1"/>
                </a:solidFill>
              </a:rPr>
              <a:t> to </a:t>
            </a:r>
            <a:r>
              <a:rPr lang="it-IT" sz="3200" b="1" dirty="0" err="1">
                <a:solidFill>
                  <a:schemeClr val="bg1"/>
                </a:solidFill>
              </a:rPr>
              <a:t>practice</a:t>
            </a:r>
            <a:endParaRPr lang="it-IT" sz="3200" b="1" dirty="0" smtClean="0">
              <a:solidFill>
                <a:schemeClr val="bg1"/>
              </a:solidFill>
            </a:endParaRPr>
          </a:p>
          <a:p>
            <a:endParaRPr lang="it-IT" sz="3200" b="1" dirty="0" smtClean="0">
              <a:solidFill>
                <a:schemeClr val="bg1"/>
              </a:solidFill>
            </a:endParaRPr>
          </a:p>
        </p:txBody>
      </p:sp>
    </p:spTree>
    <p:extLst>
      <p:ext uri="{BB962C8B-B14F-4D97-AF65-F5344CB8AC3E}">
        <p14:creationId xmlns:p14="http://schemas.microsoft.com/office/powerpoint/2010/main" val="358555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44522"/>
            <a:ext cx="6019800" cy="984885"/>
          </a:xfrm>
          <a:prstGeom prst="rect">
            <a:avLst/>
          </a:prstGeom>
          <a:noFill/>
        </p:spPr>
        <p:txBody>
          <a:bodyPr wrap="square" lIns="0" tIns="0" rIns="0" bIns="0" rtlCol="0">
            <a:spAutoFit/>
          </a:bodyPr>
          <a:lstStyle/>
          <a:p>
            <a:r>
              <a:rPr lang="it-IT" sz="2800" b="1" dirty="0" smtClean="0">
                <a:solidFill>
                  <a:schemeClr val="bg1"/>
                </a:solidFill>
              </a:rPr>
              <a:t>Reference </a:t>
            </a:r>
            <a:r>
              <a:rPr lang="it-IT" sz="2800" b="1" dirty="0" err="1" smtClean="0">
                <a:solidFill>
                  <a:schemeClr val="bg1"/>
                </a:solidFill>
              </a:rPr>
              <a:t>standards</a:t>
            </a:r>
            <a:endParaRPr lang="it-IT" sz="2800" b="1" dirty="0" smtClean="0">
              <a:solidFill>
                <a:schemeClr val="bg1"/>
              </a:solidFill>
            </a:endParaRPr>
          </a:p>
          <a:p>
            <a:r>
              <a:rPr lang="it-IT" sz="3600" b="1" dirty="0" err="1" smtClean="0">
                <a:solidFill>
                  <a:schemeClr val="bg1"/>
                </a:solidFill>
              </a:rPr>
              <a:t>Rated</a:t>
            </a:r>
            <a:r>
              <a:rPr lang="it-IT" sz="3600" b="1" dirty="0" smtClean="0">
                <a:solidFill>
                  <a:schemeClr val="bg1"/>
                </a:solidFill>
              </a:rPr>
              <a:t> </a:t>
            </a:r>
            <a:r>
              <a:rPr lang="it-IT" sz="3600" b="1" dirty="0" err="1" smtClean="0">
                <a:solidFill>
                  <a:schemeClr val="bg1"/>
                </a:solidFill>
              </a:rPr>
              <a:t>voltages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3</a:t>
            </a:r>
            <a:r>
              <a:rPr lang="it-IT" sz="13800" b="1" dirty="0" smtClean="0">
                <a:solidFill>
                  <a:schemeClr val="bg2"/>
                </a:solidFill>
              </a:rPr>
              <a:t>.4</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2855983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Backgrounds</a:t>
            </a:r>
            <a:r>
              <a:rPr lang="it-IT" dirty="0"/>
              <a:t/>
            </a:r>
            <a:br>
              <a:rPr lang="it-IT" dirty="0"/>
            </a:br>
            <a:r>
              <a:rPr lang="en-US" dirty="0"/>
              <a:t>Rated maximum voltages of the </a:t>
            </a:r>
            <a:r>
              <a:rPr lang="en-US" dirty="0" smtClean="0"/>
              <a:t>equipment</a:t>
            </a:r>
            <a:endParaRPr lang="en-US" dirty="0"/>
          </a:p>
        </p:txBody>
      </p:sp>
      <p:sp>
        <p:nvSpPr>
          <p:cNvPr id="3" name="Segnaposto contenuto 2"/>
          <p:cNvSpPr>
            <a:spLocks noGrp="1"/>
          </p:cNvSpPr>
          <p:nvPr>
            <p:ph idx="1"/>
          </p:nvPr>
        </p:nvSpPr>
        <p:spPr/>
        <p:txBody>
          <a:bodyPr>
            <a:normAutofit/>
          </a:bodyPr>
          <a:lstStyle/>
          <a:p>
            <a:pPr lvl="0"/>
            <a:r>
              <a:rPr lang="en-US" sz="2800" b="0" dirty="0" smtClean="0"/>
              <a:t>the </a:t>
            </a:r>
            <a:r>
              <a:rPr lang="en-US" sz="2800" b="0" dirty="0"/>
              <a:t>lower the </a:t>
            </a:r>
            <a:r>
              <a:rPr lang="en-US" sz="2800" b="0" dirty="0" smtClean="0"/>
              <a:t>V</a:t>
            </a:r>
            <a:r>
              <a:rPr lang="en-US" sz="2800" b="0" baseline="-25000" dirty="0" smtClean="0"/>
              <a:t>R</a:t>
            </a:r>
            <a:r>
              <a:rPr lang="en-US" sz="2800" b="0" dirty="0" smtClean="0"/>
              <a:t> </a:t>
            </a:r>
            <a:r>
              <a:rPr lang="en-US" sz="2800" b="0" dirty="0"/>
              <a:t>of the LV winding </a:t>
            </a:r>
          </a:p>
          <a:p>
            <a:r>
              <a:rPr lang="en-US" sz="2800" b="0" dirty="0" smtClean="0"/>
              <a:t>the </a:t>
            </a:r>
            <a:r>
              <a:rPr lang="en-US" sz="2800" b="0" dirty="0"/>
              <a:t>higher the V</a:t>
            </a:r>
            <a:r>
              <a:rPr lang="en-US" sz="2800" b="0" baseline="-25000" dirty="0"/>
              <a:t>R </a:t>
            </a:r>
            <a:r>
              <a:rPr lang="en-US" sz="2800" b="0" dirty="0" smtClean="0"/>
              <a:t>of </a:t>
            </a:r>
            <a:r>
              <a:rPr lang="en-US" sz="2800" b="0" dirty="0"/>
              <a:t>the H</a:t>
            </a:r>
            <a:r>
              <a:rPr lang="en-US" sz="2800" b="0" dirty="0" smtClean="0"/>
              <a:t>V winding</a:t>
            </a:r>
            <a:r>
              <a:rPr lang="en-US" sz="2800" dirty="0" smtClean="0"/>
              <a:t/>
            </a:r>
            <a:br>
              <a:rPr lang="en-US" sz="2800" dirty="0" smtClean="0"/>
            </a:br>
            <a:endParaRPr lang="en-US" sz="2800" dirty="0" smtClean="0"/>
          </a:p>
          <a:p>
            <a:pPr marL="0" indent="0" algn="ctr">
              <a:buNone/>
            </a:pPr>
            <a:r>
              <a:rPr lang="en-US" sz="2800" dirty="0" smtClean="0"/>
              <a:t>the </a:t>
            </a:r>
            <a:r>
              <a:rPr lang="en-US" sz="2800" dirty="0"/>
              <a:t>higher the expected </a:t>
            </a:r>
            <a:r>
              <a:rPr lang="en-US" sz="2800" dirty="0" smtClean="0"/>
              <a:t>losses</a:t>
            </a:r>
            <a:endParaRPr lang="en-US" sz="2800"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21</a:t>
            </a:fld>
            <a:endParaRPr lang="zh-TW" altLang="en-US"/>
          </a:p>
        </p:txBody>
      </p:sp>
    </p:spTree>
    <p:extLst>
      <p:ext uri="{BB962C8B-B14F-4D97-AF65-F5344CB8AC3E}">
        <p14:creationId xmlns:p14="http://schemas.microsoft.com/office/powerpoint/2010/main" val="198520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2215991"/>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and EU </a:t>
            </a:r>
            <a:r>
              <a:rPr lang="it-IT" sz="3600" b="1" dirty="0" err="1" smtClean="0">
                <a:solidFill>
                  <a:schemeClr val="bg1"/>
                </a:solidFill>
              </a:rPr>
              <a:t>standardisation</a:t>
            </a:r>
            <a:endParaRPr lang="it-IT" sz="3600" b="1" dirty="0" smtClean="0">
              <a:solidFill>
                <a:schemeClr val="bg1"/>
              </a:solidFill>
            </a:endParaRPr>
          </a:p>
          <a:p>
            <a:endParaRPr lang="it-IT" sz="3600" b="1" dirty="0" smtClean="0">
              <a:solidFill>
                <a:schemeClr val="bg1"/>
              </a:solidFill>
            </a:endParaRPr>
          </a:p>
          <a:p>
            <a:r>
              <a:rPr lang="it-IT" sz="3600" b="1" dirty="0" smtClean="0">
                <a:solidFill>
                  <a:schemeClr val="bg1"/>
                </a:solidFill>
              </a:rPr>
              <a:t>A </a:t>
            </a:r>
            <a:r>
              <a:rPr lang="it-IT" sz="3600" b="1" dirty="0" err="1" smtClean="0">
                <a:solidFill>
                  <a:schemeClr val="bg1"/>
                </a:solidFill>
              </a:rPr>
              <a:t>quite</a:t>
            </a:r>
            <a:r>
              <a:rPr lang="it-IT" sz="3600" b="1" dirty="0" smtClean="0">
                <a:solidFill>
                  <a:schemeClr val="bg1"/>
                </a:solidFill>
              </a:rPr>
              <a:t> long story</a:t>
            </a: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4.</a:t>
            </a:r>
            <a:endParaRPr lang="en-US" sz="28700" b="1" dirty="0" err="1" smtClean="0">
              <a:solidFill>
                <a:schemeClr val="bg2"/>
              </a:solidFill>
            </a:endParaRPr>
          </a:p>
        </p:txBody>
      </p:sp>
    </p:spTree>
    <p:extLst>
      <p:ext uri="{BB962C8B-B14F-4D97-AF65-F5344CB8AC3E}">
        <p14:creationId xmlns:p14="http://schemas.microsoft.com/office/powerpoint/2010/main" val="2304740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434013" y="1752600"/>
            <a:ext cx="3100536" cy="852489"/>
          </a:xfrm>
        </p:spPr>
        <p:txBody>
          <a:bodyPr/>
          <a:lstStyle/>
          <a:p>
            <a:r>
              <a:rPr lang="it-IT" dirty="0" smtClean="0"/>
              <a:t>A </a:t>
            </a:r>
            <a:r>
              <a:rPr lang="it-IT" dirty="0" err="1" smtClean="0"/>
              <a:t>quite</a:t>
            </a:r>
            <a:r>
              <a:rPr lang="it-IT" dirty="0" smtClean="0"/>
              <a:t> long story</a:t>
            </a:r>
            <a:endParaRPr lang="en-US"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599"/>
            <a:ext cx="5129213" cy="645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62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attivitaeuropee.cnr.it/sites/default/files/antonella/european_commission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97425"/>
            <a:ext cx="1657747" cy="1747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ANd9GcQWGhmbrP8gDpvDeJ571Yxt_3gW73yWPqhoORlD8Zr-zDL8HzW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708920"/>
            <a:ext cx="3129822" cy="172467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p:cNvSpPr>
            <a:spLocks noGrp="1"/>
          </p:cNvSpPr>
          <p:nvPr>
            <p:ph type="title"/>
          </p:nvPr>
        </p:nvSpPr>
        <p:spPr>
          <a:xfrm>
            <a:off x="415632" y="228600"/>
            <a:ext cx="8713787" cy="1066130"/>
          </a:xfrm>
        </p:spPr>
        <p:txBody>
          <a:bodyPr/>
          <a:lstStyle/>
          <a:p>
            <a:r>
              <a:rPr lang="it-IT" dirty="0" smtClean="0"/>
              <a:t>From </a:t>
            </a:r>
            <a:r>
              <a:rPr lang="it-IT" dirty="0" err="1" smtClean="0"/>
              <a:t>Regulation</a:t>
            </a:r>
            <a:r>
              <a:rPr lang="it-IT" dirty="0" smtClean="0"/>
              <a:t> to </a:t>
            </a:r>
            <a:r>
              <a:rPr lang="it-IT" dirty="0" err="1" smtClean="0"/>
              <a:t>Standardisation</a:t>
            </a:r>
            <a:r>
              <a:rPr lang="it-IT" dirty="0" smtClean="0"/>
              <a:t/>
            </a:r>
            <a:br>
              <a:rPr lang="it-IT" dirty="0" smtClean="0"/>
            </a:br>
            <a:r>
              <a:rPr lang="it-IT" dirty="0" smtClean="0"/>
              <a:t>… and back</a:t>
            </a:r>
            <a:endParaRPr lang="en-US" dirty="0"/>
          </a:p>
        </p:txBody>
      </p:sp>
      <p:sp>
        <p:nvSpPr>
          <p:cNvPr id="6" name="Freccia a destra 5"/>
          <p:cNvSpPr/>
          <p:nvPr/>
        </p:nvSpPr>
        <p:spPr>
          <a:xfrm>
            <a:off x="3419872" y="3236951"/>
            <a:ext cx="1368152" cy="718319"/>
          </a:xfrm>
          <a:prstGeom prst="rightArrow">
            <a:avLst/>
          </a:prstGeom>
          <a:solidFill>
            <a:srgbClr val="0099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a destra 10"/>
          <p:cNvSpPr/>
          <p:nvPr/>
        </p:nvSpPr>
        <p:spPr>
          <a:xfrm rot="10800000">
            <a:off x="3404374" y="3430760"/>
            <a:ext cx="1368152" cy="718319"/>
          </a:xfrm>
          <a:prstGeom prst="rightArrow">
            <a:avLst/>
          </a:prstGeom>
          <a:solidFill>
            <a:srgbClr val="0099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3"/>
          <p:cNvSpPr txBox="1">
            <a:spLocks/>
          </p:cNvSpPr>
          <p:nvPr/>
        </p:nvSpPr>
        <p:spPr>
          <a:xfrm>
            <a:off x="251520" y="6633492"/>
            <a:ext cx="622932" cy="226491"/>
          </a:xfrm>
          <a:prstGeom prst="rect">
            <a:avLst/>
          </a:prstGeom>
        </p:spPr>
        <p:txBody>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77F290-8628-4B9A-AE36-09E680D7D994}" type="slidenum">
              <a:rPr lang="it-IT" sz="1050" smtClean="0">
                <a:solidFill>
                  <a:schemeClr val="accent1">
                    <a:lumMod val="75000"/>
                  </a:schemeClr>
                </a:solidFill>
              </a:rPr>
              <a:pPr>
                <a:defRPr/>
              </a:pPr>
              <a:t>24</a:t>
            </a:fld>
            <a:endParaRPr lang="it-IT" sz="1050" dirty="0">
              <a:solidFill>
                <a:schemeClr val="accent1">
                  <a:lumMod val="75000"/>
                </a:schemeClr>
              </a:solidFill>
            </a:endParaRPr>
          </a:p>
        </p:txBody>
      </p:sp>
    </p:spTree>
    <p:extLst>
      <p:ext uri="{BB962C8B-B14F-4D97-AF65-F5344CB8AC3E}">
        <p14:creationId xmlns:p14="http://schemas.microsoft.com/office/powerpoint/2010/main" val="182747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1176672"/>
            <a:ext cx="9067800" cy="824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sp>
        <p:nvSpPr>
          <p:cNvPr id="5" name="Tytuł 1"/>
          <p:cNvSpPr>
            <a:spLocks noGrp="1"/>
          </p:cNvSpPr>
          <p:nvPr/>
        </p:nvSpPr>
        <p:spPr bwMode="auto">
          <a:xfrm>
            <a:off x="281881" y="594742"/>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9900"/>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a:lstStyle>
          <a:p>
            <a:r>
              <a:rPr lang="it-IT" dirty="0" smtClean="0">
                <a:solidFill>
                  <a:schemeClr val="accent6">
                    <a:lumMod val="50000"/>
                  </a:schemeClr>
                </a:solidFill>
              </a:rPr>
              <a:t>1992</a:t>
            </a:r>
            <a:endParaRPr lang="en-GB" dirty="0" smtClean="0">
              <a:solidFill>
                <a:schemeClr val="accent6">
                  <a:lumMod val="50000"/>
                </a:schemeClr>
              </a:solidFill>
            </a:endParaRPr>
          </a:p>
        </p:txBody>
      </p:sp>
      <p:sp>
        <p:nvSpPr>
          <p:cNvPr id="6" name="Symbol zastępczy zawartości 2"/>
          <p:cNvSpPr>
            <a:spLocks noGrp="1"/>
          </p:cNvSpPr>
          <p:nvPr/>
        </p:nvSpPr>
        <p:spPr bwMode="auto">
          <a:xfrm>
            <a:off x="281881" y="1156816"/>
            <a:ext cx="82184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buNone/>
            </a:pPr>
            <a:r>
              <a:rPr lang="it-IT" sz="1600" b="1" dirty="0" smtClean="0">
                <a:solidFill>
                  <a:schemeClr val="bg1">
                    <a:lumMod val="50000"/>
                  </a:schemeClr>
                </a:solidFill>
              </a:rPr>
              <a:t>HD 428 </a:t>
            </a:r>
            <a:r>
              <a:rPr lang="it-IT" sz="1600" dirty="0" err="1" smtClean="0">
                <a:solidFill>
                  <a:schemeClr val="bg1">
                    <a:lumMod val="50000"/>
                  </a:schemeClr>
                </a:solidFill>
              </a:rPr>
              <a:t>Oil</a:t>
            </a:r>
            <a:r>
              <a:rPr lang="it-IT" sz="1600" dirty="0" smtClean="0">
                <a:solidFill>
                  <a:schemeClr val="bg1">
                    <a:lumMod val="50000"/>
                  </a:schemeClr>
                </a:solidFill>
              </a:rPr>
              <a:t> </a:t>
            </a:r>
            <a:r>
              <a:rPr lang="it-IT" sz="1600" dirty="0" err="1" smtClean="0">
                <a:solidFill>
                  <a:schemeClr val="bg1">
                    <a:lumMod val="50000"/>
                  </a:schemeClr>
                </a:solidFill>
              </a:rPr>
              <a:t>immersed</a:t>
            </a:r>
            <a:r>
              <a:rPr lang="it-IT" sz="1600" dirty="0" smtClean="0">
                <a:solidFill>
                  <a:schemeClr val="bg1">
                    <a:lumMod val="50000"/>
                  </a:schemeClr>
                </a:solidFill>
              </a:rPr>
              <a:t> </a:t>
            </a:r>
            <a:r>
              <a:rPr lang="it-IT" sz="1600" dirty="0" err="1" smtClean="0">
                <a:solidFill>
                  <a:schemeClr val="bg1">
                    <a:lumMod val="50000"/>
                  </a:schemeClr>
                </a:solidFill>
              </a:rPr>
              <a:t>Transformers</a:t>
            </a:r>
            <a:r>
              <a:rPr lang="it-IT" sz="1600" dirty="0" smtClean="0">
                <a:solidFill>
                  <a:schemeClr val="bg1">
                    <a:lumMod val="50000"/>
                  </a:schemeClr>
                </a:solidFill>
              </a:rPr>
              <a:t> - </a:t>
            </a:r>
            <a:r>
              <a:rPr lang="it-IT" sz="1600" dirty="0" err="1" smtClean="0">
                <a:solidFill>
                  <a:schemeClr val="bg1">
                    <a:lumMod val="50000"/>
                  </a:schemeClr>
                </a:solidFill>
              </a:rPr>
              <a:t>Standardisation</a:t>
            </a:r>
            <a:r>
              <a:rPr lang="it-IT" sz="1600" dirty="0" smtClean="0">
                <a:solidFill>
                  <a:schemeClr val="bg1">
                    <a:lumMod val="50000"/>
                  </a:schemeClr>
                </a:solidFill>
              </a:rPr>
              <a:t> of LL and NLL </a:t>
            </a:r>
          </a:p>
          <a:p>
            <a:pPr marL="0" indent="0">
              <a:buNone/>
            </a:pPr>
            <a:r>
              <a:rPr lang="it-IT" sz="1600" b="1" dirty="0" smtClean="0">
                <a:solidFill>
                  <a:schemeClr val="bg1">
                    <a:lumMod val="50000"/>
                  </a:schemeClr>
                </a:solidFill>
              </a:rPr>
              <a:t>HD 531 </a:t>
            </a:r>
            <a:r>
              <a:rPr lang="it-IT" sz="1600" dirty="0" smtClean="0">
                <a:solidFill>
                  <a:schemeClr val="bg1">
                    <a:lumMod val="50000"/>
                  </a:schemeClr>
                </a:solidFill>
              </a:rPr>
              <a:t>Dry </a:t>
            </a:r>
            <a:r>
              <a:rPr lang="it-IT" sz="1600" dirty="0" err="1" smtClean="0">
                <a:solidFill>
                  <a:schemeClr val="bg1">
                    <a:lumMod val="50000"/>
                  </a:schemeClr>
                </a:solidFill>
              </a:rPr>
              <a:t>type</a:t>
            </a:r>
            <a:r>
              <a:rPr lang="it-IT" sz="1600" dirty="0" smtClean="0">
                <a:solidFill>
                  <a:schemeClr val="bg1">
                    <a:lumMod val="50000"/>
                  </a:schemeClr>
                </a:solidFill>
              </a:rPr>
              <a:t> </a:t>
            </a:r>
            <a:r>
              <a:rPr lang="it-IT" sz="1600" dirty="0" err="1" smtClean="0">
                <a:solidFill>
                  <a:schemeClr val="bg1">
                    <a:lumMod val="50000"/>
                  </a:schemeClr>
                </a:solidFill>
              </a:rPr>
              <a:t>Transformers</a:t>
            </a:r>
            <a:r>
              <a:rPr lang="it-IT" sz="1600" dirty="0" smtClean="0">
                <a:solidFill>
                  <a:schemeClr val="bg1">
                    <a:lumMod val="50000"/>
                  </a:schemeClr>
                </a:solidFill>
              </a:rPr>
              <a:t> </a:t>
            </a:r>
            <a:r>
              <a:rPr lang="it-IT" sz="1600" dirty="0">
                <a:solidFill>
                  <a:schemeClr val="bg1">
                    <a:lumMod val="50000"/>
                  </a:schemeClr>
                </a:solidFill>
              </a:rPr>
              <a:t>- </a:t>
            </a:r>
            <a:r>
              <a:rPr lang="it-IT" sz="1600" dirty="0" err="1">
                <a:solidFill>
                  <a:schemeClr val="bg1">
                    <a:lumMod val="50000"/>
                  </a:schemeClr>
                </a:solidFill>
              </a:rPr>
              <a:t>Standardisation</a:t>
            </a:r>
            <a:r>
              <a:rPr lang="it-IT" sz="1600" dirty="0">
                <a:solidFill>
                  <a:schemeClr val="bg1">
                    <a:lumMod val="50000"/>
                  </a:schemeClr>
                </a:solidFill>
              </a:rPr>
              <a:t> of LL and NLL</a:t>
            </a:r>
            <a:endParaRPr lang="it-IT" sz="1600" dirty="0" smtClean="0">
              <a:solidFill>
                <a:schemeClr val="bg1">
                  <a:lumMod val="50000"/>
                </a:schemeClr>
              </a:solidFill>
            </a:endParaRPr>
          </a:p>
          <a:p>
            <a:pPr marL="0" indent="0">
              <a:buNone/>
            </a:pPr>
            <a:endParaRPr lang="it-IT" sz="1600" dirty="0">
              <a:solidFill>
                <a:schemeClr val="bg1">
                  <a:lumMod val="50000"/>
                </a:schemeClr>
              </a:solidFill>
            </a:endParaRPr>
          </a:p>
          <a:p>
            <a:pPr marL="0" indent="0">
              <a:buNone/>
            </a:pPr>
            <a:endParaRPr lang="en-US" sz="1600" dirty="0">
              <a:solidFill>
                <a:schemeClr val="bg1">
                  <a:lumMod val="50000"/>
                </a:schemeClr>
              </a:solidFill>
            </a:endParaRPr>
          </a:p>
          <a:p>
            <a:endParaRPr lang="en-GB" sz="1600" dirty="0" smtClean="0">
              <a:solidFill>
                <a:schemeClr val="bg1">
                  <a:lumMod val="50000"/>
                </a:schemeClr>
              </a:solidFill>
            </a:endParaRPr>
          </a:p>
        </p:txBody>
      </p:sp>
      <p:sp>
        <p:nvSpPr>
          <p:cNvPr id="7" name="Tytuł 1"/>
          <p:cNvSpPr txBox="1">
            <a:spLocks/>
          </p:cNvSpPr>
          <p:nvPr/>
        </p:nvSpPr>
        <p:spPr bwMode="auto">
          <a:xfrm>
            <a:off x="281881" y="1832050"/>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r>
              <a:rPr lang="it-IT" b="1" kern="0" dirty="0" smtClean="0">
                <a:solidFill>
                  <a:schemeClr val="accent6">
                    <a:lumMod val="50000"/>
                  </a:schemeClr>
                </a:solidFill>
              </a:rPr>
              <a:t>2001</a:t>
            </a:r>
            <a:endParaRPr lang="en-GB" b="1" kern="0" dirty="0" smtClean="0">
              <a:solidFill>
                <a:schemeClr val="accent6">
                  <a:lumMod val="50000"/>
                </a:schemeClr>
              </a:solidFill>
            </a:endParaRPr>
          </a:p>
        </p:txBody>
      </p:sp>
      <p:sp>
        <p:nvSpPr>
          <p:cNvPr id="8" name="Symbol zastępczy zawartości 2"/>
          <p:cNvSpPr txBox="1">
            <a:spLocks/>
          </p:cNvSpPr>
          <p:nvPr/>
        </p:nvSpPr>
        <p:spPr bwMode="auto">
          <a:xfrm>
            <a:off x="281881" y="2351534"/>
            <a:ext cx="8218488" cy="3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0" indent="0">
              <a:buFont typeface="Wingdings" pitchFamily="2" charset="2"/>
              <a:buNone/>
            </a:pPr>
            <a:r>
              <a:rPr lang="it-IT" sz="1600" b="1" kern="0" dirty="0" smtClean="0">
                <a:solidFill>
                  <a:schemeClr val="bg1">
                    <a:lumMod val="50000"/>
                  </a:schemeClr>
                </a:solidFill>
              </a:rPr>
              <a:t>EC mandate </a:t>
            </a:r>
            <a:r>
              <a:rPr lang="it-IT" sz="1600" kern="0" dirty="0" smtClean="0">
                <a:solidFill>
                  <a:schemeClr val="bg1">
                    <a:lumMod val="50000"/>
                  </a:schemeClr>
                </a:solidFill>
              </a:rPr>
              <a:t>to </a:t>
            </a:r>
            <a:r>
              <a:rPr lang="it-IT" sz="1600" kern="0" dirty="0" err="1" smtClean="0">
                <a:solidFill>
                  <a:schemeClr val="bg1">
                    <a:lumMod val="50000"/>
                  </a:schemeClr>
                </a:solidFill>
              </a:rPr>
              <a:t>revise</a:t>
            </a:r>
            <a:r>
              <a:rPr lang="it-IT" sz="1600" kern="0" dirty="0" smtClean="0">
                <a:solidFill>
                  <a:schemeClr val="bg1">
                    <a:lumMod val="50000"/>
                  </a:schemeClr>
                </a:solidFill>
              </a:rPr>
              <a:t> and </a:t>
            </a:r>
            <a:r>
              <a:rPr lang="it-IT" sz="1600" kern="0" dirty="0" err="1" smtClean="0">
                <a:solidFill>
                  <a:schemeClr val="bg1">
                    <a:lumMod val="50000"/>
                  </a:schemeClr>
                </a:solidFill>
              </a:rPr>
              <a:t>convert</a:t>
            </a:r>
            <a:r>
              <a:rPr lang="it-IT" sz="1600" kern="0" dirty="0" smtClean="0">
                <a:solidFill>
                  <a:schemeClr val="bg1">
                    <a:lumMod val="50000"/>
                  </a:schemeClr>
                </a:solidFill>
              </a:rPr>
              <a:t> </a:t>
            </a:r>
            <a:r>
              <a:rPr lang="it-IT" sz="1600" kern="0" dirty="0" err="1" smtClean="0">
                <a:solidFill>
                  <a:schemeClr val="bg1">
                    <a:lumMod val="50000"/>
                  </a:schemeClr>
                </a:solidFill>
              </a:rPr>
              <a:t>into</a:t>
            </a:r>
            <a:r>
              <a:rPr lang="it-IT" sz="1600" kern="0" dirty="0" smtClean="0">
                <a:solidFill>
                  <a:schemeClr val="bg1">
                    <a:lumMod val="50000"/>
                  </a:schemeClr>
                </a:solidFill>
              </a:rPr>
              <a:t> EN the HD 428 and 531</a:t>
            </a:r>
            <a:br>
              <a:rPr lang="it-IT" sz="1600" kern="0" dirty="0" smtClean="0">
                <a:solidFill>
                  <a:schemeClr val="bg1">
                    <a:lumMod val="50000"/>
                  </a:schemeClr>
                </a:solidFill>
              </a:rPr>
            </a:br>
            <a:r>
              <a:rPr lang="it-IT" sz="1600" kern="0" dirty="0" smtClean="0">
                <a:solidFill>
                  <a:schemeClr val="bg1">
                    <a:lumMod val="50000"/>
                  </a:schemeClr>
                </a:solidFill>
              </a:rPr>
              <a:t>(</a:t>
            </a:r>
            <a:r>
              <a:rPr lang="it-IT" sz="1600" kern="0" dirty="0" err="1" smtClean="0">
                <a:solidFill>
                  <a:schemeClr val="bg1">
                    <a:lumMod val="50000"/>
                  </a:schemeClr>
                </a:solidFill>
              </a:rPr>
              <a:t>as</a:t>
            </a:r>
            <a:r>
              <a:rPr lang="it-IT" sz="1600" kern="0" dirty="0" smtClean="0">
                <a:solidFill>
                  <a:schemeClr val="bg1">
                    <a:lumMod val="50000"/>
                  </a:schemeClr>
                </a:solidFill>
              </a:rPr>
              <a:t> </a:t>
            </a:r>
            <a:r>
              <a:rPr lang="it-IT" sz="1600" kern="0" dirty="0" err="1" smtClean="0">
                <a:solidFill>
                  <a:schemeClr val="bg1">
                    <a:lumMod val="50000"/>
                  </a:schemeClr>
                </a:solidFill>
              </a:rPr>
              <a:t>consequence</a:t>
            </a:r>
            <a:r>
              <a:rPr lang="it-IT" sz="1600" kern="0" dirty="0" smtClean="0">
                <a:solidFill>
                  <a:schemeClr val="bg1">
                    <a:lumMod val="50000"/>
                  </a:schemeClr>
                </a:solidFill>
              </a:rPr>
              <a:t> of the </a:t>
            </a:r>
            <a:r>
              <a:rPr lang="it-IT" sz="1600" kern="0" dirty="0" err="1" smtClean="0">
                <a:solidFill>
                  <a:schemeClr val="bg1">
                    <a:lumMod val="50000"/>
                  </a:schemeClr>
                </a:solidFill>
              </a:rPr>
              <a:t>Thermie</a:t>
            </a:r>
            <a:r>
              <a:rPr lang="it-IT" sz="1600" kern="0" dirty="0" smtClean="0">
                <a:solidFill>
                  <a:schemeClr val="bg1">
                    <a:lumMod val="50000"/>
                  </a:schemeClr>
                </a:solidFill>
              </a:rPr>
              <a:t> Project)</a:t>
            </a:r>
            <a:endParaRPr lang="en-US" sz="1600" kern="0" dirty="0" smtClean="0">
              <a:solidFill>
                <a:schemeClr val="bg1">
                  <a:lumMod val="50000"/>
                </a:schemeClr>
              </a:solidFill>
            </a:endParaRPr>
          </a:p>
          <a:p>
            <a:endParaRPr lang="en-GB" sz="1600" kern="0" dirty="0" smtClean="0">
              <a:solidFill>
                <a:schemeClr val="bg1">
                  <a:lumMod val="50000"/>
                </a:schemeClr>
              </a:solidFill>
            </a:endParaRPr>
          </a:p>
        </p:txBody>
      </p:sp>
      <p:sp>
        <p:nvSpPr>
          <p:cNvPr id="9" name="Tytuł 1"/>
          <p:cNvSpPr txBox="1">
            <a:spLocks/>
          </p:cNvSpPr>
          <p:nvPr/>
        </p:nvSpPr>
        <p:spPr bwMode="auto">
          <a:xfrm>
            <a:off x="281881" y="3085579"/>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r>
              <a:rPr lang="it-IT" b="1" kern="0" dirty="0" smtClean="0">
                <a:solidFill>
                  <a:schemeClr val="accent6">
                    <a:lumMod val="50000"/>
                  </a:schemeClr>
                </a:solidFill>
              </a:rPr>
              <a:t>2007</a:t>
            </a:r>
            <a:endParaRPr lang="en-GB" b="1" kern="0" dirty="0" smtClean="0">
              <a:solidFill>
                <a:schemeClr val="accent6">
                  <a:lumMod val="50000"/>
                </a:schemeClr>
              </a:solidFill>
            </a:endParaRPr>
          </a:p>
        </p:txBody>
      </p:sp>
      <p:sp>
        <p:nvSpPr>
          <p:cNvPr id="10" name="Symbol zastępczy zawartości 2"/>
          <p:cNvSpPr txBox="1">
            <a:spLocks/>
          </p:cNvSpPr>
          <p:nvPr/>
        </p:nvSpPr>
        <p:spPr bwMode="auto">
          <a:xfrm>
            <a:off x="281881" y="3647678"/>
            <a:ext cx="8218488" cy="3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0" indent="0">
              <a:buNone/>
            </a:pPr>
            <a:r>
              <a:rPr lang="it-IT" sz="1600" b="1" kern="0" dirty="0">
                <a:solidFill>
                  <a:schemeClr val="bg1">
                    <a:lumMod val="50000"/>
                  </a:schemeClr>
                </a:solidFill>
              </a:rPr>
              <a:t>EN 50464-1, </a:t>
            </a:r>
            <a:r>
              <a:rPr lang="it-IT" sz="1600" b="1" kern="0" dirty="0" smtClean="0">
                <a:solidFill>
                  <a:schemeClr val="bg1">
                    <a:lumMod val="50000"/>
                  </a:schemeClr>
                </a:solidFill>
              </a:rPr>
              <a:t>EN 50541-1 </a:t>
            </a:r>
            <a:r>
              <a:rPr lang="it-IT" sz="1600" kern="0" dirty="0" err="1" smtClean="0">
                <a:solidFill>
                  <a:schemeClr val="bg1">
                    <a:lumMod val="50000"/>
                  </a:schemeClr>
                </a:solidFill>
              </a:rPr>
              <a:t>publication</a:t>
            </a:r>
            <a:r>
              <a:rPr lang="it-IT" sz="1600" kern="0" dirty="0">
                <a:solidFill>
                  <a:schemeClr val="bg1">
                    <a:lumMod val="50000"/>
                  </a:schemeClr>
                </a:solidFill>
              </a:rPr>
              <a:t/>
            </a:r>
            <a:br>
              <a:rPr lang="it-IT" sz="1600" kern="0" dirty="0">
                <a:solidFill>
                  <a:schemeClr val="bg1">
                    <a:lumMod val="50000"/>
                  </a:schemeClr>
                </a:solidFill>
              </a:rPr>
            </a:br>
            <a:endParaRPr lang="it-IT" sz="1600" kern="0" dirty="0">
              <a:solidFill>
                <a:schemeClr val="bg1">
                  <a:lumMod val="50000"/>
                </a:schemeClr>
              </a:solidFill>
            </a:endParaRPr>
          </a:p>
          <a:p>
            <a:pPr marL="0" indent="0">
              <a:buFont typeface="Wingdings" pitchFamily="2" charset="2"/>
              <a:buNone/>
            </a:pPr>
            <a:endParaRPr lang="en-US" sz="1600" kern="0" dirty="0" smtClean="0">
              <a:solidFill>
                <a:schemeClr val="bg1">
                  <a:lumMod val="50000"/>
                </a:schemeClr>
              </a:solidFill>
            </a:endParaRPr>
          </a:p>
          <a:p>
            <a:endParaRPr lang="en-GB" sz="1600" kern="0" dirty="0" smtClean="0">
              <a:solidFill>
                <a:schemeClr val="bg1">
                  <a:lumMod val="50000"/>
                </a:schemeClr>
              </a:solidFill>
            </a:endParaRPr>
          </a:p>
        </p:txBody>
      </p:sp>
      <p:sp>
        <p:nvSpPr>
          <p:cNvPr id="11" name="Tytuł 1"/>
          <p:cNvSpPr txBox="1">
            <a:spLocks/>
          </p:cNvSpPr>
          <p:nvPr/>
        </p:nvSpPr>
        <p:spPr bwMode="auto">
          <a:xfrm>
            <a:off x="281881" y="4208314"/>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r>
              <a:rPr lang="it-IT" b="1" kern="0" dirty="0" smtClean="0">
                <a:solidFill>
                  <a:schemeClr val="accent6">
                    <a:lumMod val="50000"/>
                  </a:schemeClr>
                </a:solidFill>
              </a:rPr>
              <a:t>2011</a:t>
            </a:r>
            <a:endParaRPr lang="en-GB" b="1" kern="0" dirty="0" smtClean="0">
              <a:solidFill>
                <a:schemeClr val="accent6">
                  <a:lumMod val="50000"/>
                </a:schemeClr>
              </a:solidFill>
            </a:endParaRPr>
          </a:p>
        </p:txBody>
      </p:sp>
      <p:sp>
        <p:nvSpPr>
          <p:cNvPr id="12" name="Symbol zastępczy zawartości 2"/>
          <p:cNvSpPr txBox="1">
            <a:spLocks/>
          </p:cNvSpPr>
          <p:nvPr/>
        </p:nvSpPr>
        <p:spPr bwMode="auto">
          <a:xfrm>
            <a:off x="281881" y="4727798"/>
            <a:ext cx="8218488" cy="38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0" indent="0">
              <a:buNone/>
            </a:pPr>
            <a:r>
              <a:rPr lang="en-US" sz="1600" b="1" dirty="0" smtClean="0">
                <a:solidFill>
                  <a:schemeClr val="bg1">
                    <a:lumMod val="50000"/>
                  </a:schemeClr>
                </a:solidFill>
              </a:rPr>
              <a:t>EC 24/2011 Standardization </a:t>
            </a:r>
            <a:r>
              <a:rPr lang="en-US" sz="1600" b="1" dirty="0">
                <a:solidFill>
                  <a:schemeClr val="bg1">
                    <a:lumMod val="50000"/>
                  </a:schemeClr>
                </a:solidFill>
              </a:rPr>
              <a:t>mandate </a:t>
            </a:r>
            <a:r>
              <a:rPr lang="en-US" sz="1600" dirty="0" smtClean="0">
                <a:solidFill>
                  <a:schemeClr val="bg1">
                    <a:lumMod val="50000"/>
                  </a:schemeClr>
                </a:solidFill>
              </a:rPr>
              <a:t>to </a:t>
            </a:r>
            <a:r>
              <a:rPr lang="en-US" sz="1600" dirty="0">
                <a:solidFill>
                  <a:schemeClr val="bg1">
                    <a:lumMod val="50000"/>
                  </a:schemeClr>
                </a:solidFill>
              </a:rPr>
              <a:t>CENELEC </a:t>
            </a:r>
            <a:r>
              <a:rPr lang="en-US" sz="1600" dirty="0" smtClean="0">
                <a:solidFill>
                  <a:schemeClr val="bg1">
                    <a:lumMod val="50000"/>
                  </a:schemeClr>
                </a:solidFill>
              </a:rPr>
              <a:t>under </a:t>
            </a:r>
            <a:r>
              <a:rPr lang="en-US" sz="1600" dirty="0">
                <a:solidFill>
                  <a:schemeClr val="bg1">
                    <a:lumMod val="50000"/>
                  </a:schemeClr>
                </a:solidFill>
              </a:rPr>
              <a:t>Directive 2009/125/EC relating to harmonized standards in the field of </a:t>
            </a:r>
            <a:r>
              <a:rPr lang="en-US" sz="1600" dirty="0" err="1" smtClean="0">
                <a:solidFill>
                  <a:schemeClr val="bg1">
                    <a:lumMod val="50000"/>
                  </a:schemeClr>
                </a:solidFill>
              </a:rPr>
              <a:t>Ecodesign</a:t>
            </a:r>
            <a:endParaRPr lang="en-US" sz="1600" kern="0" dirty="0" smtClean="0">
              <a:solidFill>
                <a:schemeClr val="bg1">
                  <a:lumMod val="50000"/>
                </a:schemeClr>
              </a:solidFill>
            </a:endParaRPr>
          </a:p>
          <a:p>
            <a:endParaRPr lang="en-GB" sz="1600" kern="0" dirty="0" smtClean="0">
              <a:solidFill>
                <a:schemeClr val="bg1">
                  <a:lumMod val="50000"/>
                </a:schemeClr>
              </a:solidFill>
            </a:endParaRPr>
          </a:p>
        </p:txBody>
      </p:sp>
      <p:sp>
        <p:nvSpPr>
          <p:cNvPr id="13" name="Tytuł 1"/>
          <p:cNvSpPr txBox="1">
            <a:spLocks/>
          </p:cNvSpPr>
          <p:nvPr/>
        </p:nvSpPr>
        <p:spPr bwMode="auto">
          <a:xfrm>
            <a:off x="281881" y="5419278"/>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r>
              <a:rPr lang="it-IT" b="1" kern="0" dirty="0" smtClean="0">
                <a:solidFill>
                  <a:schemeClr val="accent6">
                    <a:lumMod val="50000"/>
                  </a:schemeClr>
                </a:solidFill>
              </a:rPr>
              <a:t>2015</a:t>
            </a:r>
            <a:endParaRPr lang="en-GB" b="1" kern="0" dirty="0" smtClean="0">
              <a:solidFill>
                <a:schemeClr val="accent6">
                  <a:lumMod val="50000"/>
                </a:schemeClr>
              </a:solidFill>
            </a:endParaRPr>
          </a:p>
        </p:txBody>
      </p:sp>
      <p:sp>
        <p:nvSpPr>
          <p:cNvPr id="14" name="Symbol zastępczy zawartości 2"/>
          <p:cNvSpPr txBox="1">
            <a:spLocks/>
          </p:cNvSpPr>
          <p:nvPr/>
        </p:nvSpPr>
        <p:spPr bwMode="auto">
          <a:xfrm>
            <a:off x="281881" y="5938762"/>
            <a:ext cx="8218488" cy="67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0" indent="0">
              <a:buNone/>
            </a:pPr>
            <a:r>
              <a:rPr lang="en-US" sz="1600" b="1" dirty="0" smtClean="0">
                <a:solidFill>
                  <a:schemeClr val="bg1">
                    <a:lumMod val="50000"/>
                  </a:schemeClr>
                </a:solidFill>
              </a:rPr>
              <a:t>EN50588-1 </a:t>
            </a:r>
            <a:r>
              <a:rPr lang="en-US" sz="1600" dirty="0" smtClean="0">
                <a:solidFill>
                  <a:schemeClr val="bg1">
                    <a:lumMod val="50000"/>
                  </a:schemeClr>
                </a:solidFill>
              </a:rPr>
              <a:t>Medium voltage power transformers (Um ≤ 36 kV)</a:t>
            </a:r>
          </a:p>
          <a:p>
            <a:pPr marL="0" indent="0">
              <a:buNone/>
            </a:pPr>
            <a:r>
              <a:rPr lang="en-US" sz="1600" b="1" kern="0" dirty="0" smtClean="0">
                <a:solidFill>
                  <a:schemeClr val="bg1">
                    <a:lumMod val="50000"/>
                  </a:schemeClr>
                </a:solidFill>
              </a:rPr>
              <a:t>EN50629 </a:t>
            </a:r>
            <a:r>
              <a:rPr lang="en-US" sz="1600" kern="0" dirty="0" smtClean="0">
                <a:solidFill>
                  <a:schemeClr val="bg1">
                    <a:lumMod val="50000"/>
                  </a:schemeClr>
                </a:solidFill>
              </a:rPr>
              <a:t>Large power transformers (Um &gt; 36 kV)</a:t>
            </a:r>
          </a:p>
          <a:p>
            <a:endParaRPr lang="en-GB" sz="1600" kern="0" dirty="0" smtClean="0">
              <a:solidFill>
                <a:schemeClr val="bg1">
                  <a:lumMod val="50000"/>
                </a:schemeClr>
              </a:solidFill>
            </a:endParaRPr>
          </a:p>
        </p:txBody>
      </p:sp>
      <p:pic>
        <p:nvPicPr>
          <p:cNvPr id="16" name="Picture 13" descr="ANd9GcQWGhmbrP8gDpvDeJ571Yxt_3gW73yWPqhoORlD8Zr-zDL8HzW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50230"/>
            <a:ext cx="1250397" cy="68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1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r>
              <a:rPr lang="it-IT" dirty="0" smtClean="0"/>
              <a:t>EU Transformer </a:t>
            </a:r>
            <a:r>
              <a:rPr lang="it-IT" dirty="0" err="1" smtClean="0"/>
              <a:t>Regulation</a:t>
            </a:r>
            <a:r>
              <a:rPr lang="it-IT" dirty="0" smtClean="0"/>
              <a:t> </a:t>
            </a:r>
            <a:br>
              <a:rPr lang="it-IT" dirty="0" smtClean="0"/>
            </a:br>
            <a:r>
              <a:rPr lang="it-IT" sz="2400" dirty="0" smtClean="0"/>
              <a:t>Background</a:t>
            </a:r>
            <a:endParaRPr lang="en-GB" sz="2400" dirty="0" smtClean="0"/>
          </a:p>
        </p:txBody>
      </p:sp>
      <p:sp>
        <p:nvSpPr>
          <p:cNvPr id="4099" name="Symbol zastępczy zawartości 2"/>
          <p:cNvSpPr>
            <a:spLocks noGrp="1"/>
          </p:cNvSpPr>
          <p:nvPr>
            <p:ph idx="1"/>
          </p:nvPr>
        </p:nvSpPr>
        <p:spPr>
          <a:xfrm>
            <a:off x="2555776" y="1645568"/>
            <a:ext cx="5986240" cy="4069432"/>
          </a:xfrm>
        </p:spPr>
        <p:txBody>
          <a:bodyPr>
            <a:noAutofit/>
          </a:bodyPr>
          <a:lstStyle/>
          <a:p>
            <a:r>
              <a:rPr lang="en-US" sz="1400" b="1" dirty="0" smtClean="0"/>
              <a:t>Directive </a:t>
            </a:r>
            <a:r>
              <a:rPr lang="en-US" sz="1400" b="1" dirty="0"/>
              <a:t>2005/32/EC on </a:t>
            </a:r>
            <a:r>
              <a:rPr lang="en-US" sz="1400" b="1" dirty="0" smtClean="0"/>
              <a:t>Eco-design*</a:t>
            </a:r>
            <a:r>
              <a:rPr lang="en-US" sz="1400" dirty="0" smtClean="0"/>
              <a:t> </a:t>
            </a:r>
            <a:br>
              <a:rPr lang="en-US" sz="1400" dirty="0" smtClean="0"/>
            </a:br>
            <a:r>
              <a:rPr lang="en-US" sz="1400" dirty="0" smtClean="0"/>
              <a:t>establishes </a:t>
            </a:r>
            <a:r>
              <a:rPr lang="en-US" sz="1400" dirty="0"/>
              <a:t>a framework for </a:t>
            </a:r>
          </a:p>
          <a:p>
            <a:pPr lvl="1"/>
            <a:r>
              <a:rPr lang="en-US" sz="1400" dirty="0" smtClean="0"/>
              <a:t>the </a:t>
            </a:r>
            <a:r>
              <a:rPr lang="en-US" sz="1400" dirty="0"/>
              <a:t>setting of </a:t>
            </a:r>
            <a:r>
              <a:rPr lang="en-US" sz="1400" dirty="0" err="1"/>
              <a:t>ecodesign</a:t>
            </a:r>
            <a:r>
              <a:rPr lang="en-US" sz="1400" dirty="0"/>
              <a:t> requirements for energy-using products </a:t>
            </a:r>
            <a:endParaRPr lang="en-US" sz="1400" dirty="0" smtClean="0"/>
          </a:p>
          <a:p>
            <a:pPr lvl="1"/>
            <a:r>
              <a:rPr lang="en-US" sz="1400" dirty="0" smtClean="0"/>
              <a:t>amending </a:t>
            </a:r>
            <a:r>
              <a:rPr lang="en-US" sz="1400" dirty="0"/>
              <a:t>Council Directive 92/42/EEC and Directives 96/57/EC and 2000/55/EC of the European Parliament and of the </a:t>
            </a:r>
            <a:r>
              <a:rPr lang="en-US" sz="1400" dirty="0" smtClean="0"/>
              <a:t>Council</a:t>
            </a:r>
            <a:endParaRPr lang="en-US" sz="1400" dirty="0"/>
          </a:p>
          <a:p>
            <a:pPr lvl="1"/>
            <a:endParaRPr lang="en-US" sz="1400" dirty="0"/>
          </a:p>
          <a:p>
            <a:r>
              <a:rPr lang="en-US" sz="1400" b="1" dirty="0" smtClean="0"/>
              <a:t>Amending </a:t>
            </a:r>
            <a:r>
              <a:rPr lang="en-US" sz="1400" b="1" dirty="0"/>
              <a:t>Directive 2008/28/EC on </a:t>
            </a:r>
            <a:r>
              <a:rPr lang="en-US" sz="1400" b="1" dirty="0" smtClean="0"/>
              <a:t>Eco-design</a:t>
            </a:r>
            <a:r>
              <a:rPr lang="en-US" sz="1400" dirty="0" smtClean="0"/>
              <a:t/>
            </a:r>
            <a:br>
              <a:rPr lang="en-US" sz="1400" dirty="0" smtClean="0"/>
            </a:br>
            <a:r>
              <a:rPr lang="en-US" sz="1400" dirty="0" smtClean="0"/>
              <a:t>implements </a:t>
            </a:r>
            <a:r>
              <a:rPr lang="en-US" sz="1400" dirty="0"/>
              <a:t>powers conferred on the </a:t>
            </a:r>
            <a:r>
              <a:rPr lang="en-US" sz="1400" dirty="0" smtClean="0"/>
              <a:t>Commission </a:t>
            </a:r>
            <a:endParaRPr lang="en-US" sz="1400" dirty="0"/>
          </a:p>
          <a:p>
            <a:endParaRPr lang="en-US" sz="1400" dirty="0" smtClean="0"/>
          </a:p>
          <a:p>
            <a:r>
              <a:rPr lang="en-US" sz="1400" b="1" dirty="0"/>
              <a:t>Directive </a:t>
            </a:r>
            <a:r>
              <a:rPr lang="en-US" sz="1400" b="1" dirty="0" smtClean="0"/>
              <a:t>2009/125/EC** </a:t>
            </a:r>
          </a:p>
          <a:p>
            <a:pPr lvl="1"/>
            <a:r>
              <a:rPr lang="en-US" sz="1400" dirty="0" smtClean="0"/>
              <a:t>recasts </a:t>
            </a:r>
            <a:r>
              <a:rPr lang="en-US" sz="1400" dirty="0"/>
              <a:t>of the </a:t>
            </a:r>
            <a:r>
              <a:rPr lang="en-US" sz="1400" dirty="0" err="1"/>
              <a:t>Ecodesign</a:t>
            </a:r>
            <a:r>
              <a:rPr lang="en-US" sz="1400" dirty="0"/>
              <a:t> Directive 2005/32/EC </a:t>
            </a:r>
            <a:endParaRPr lang="en-US" sz="1400" dirty="0" smtClean="0"/>
          </a:p>
          <a:p>
            <a:pPr lvl="1"/>
            <a:r>
              <a:rPr lang="en-US" sz="1400" dirty="0" smtClean="0"/>
              <a:t>extension </a:t>
            </a:r>
            <a:r>
              <a:rPr lang="en-US" sz="1400" dirty="0"/>
              <a:t>to energy related </a:t>
            </a:r>
            <a:r>
              <a:rPr lang="en-US" sz="1400" dirty="0" smtClean="0"/>
              <a:t>products</a:t>
            </a:r>
            <a:endParaRPr lang="en-US" sz="1400" dirty="0"/>
          </a:p>
          <a:p>
            <a:endParaRPr lang="en-GB" sz="1400" dirty="0" smtClean="0"/>
          </a:p>
        </p:txBody>
      </p:sp>
      <p:sp>
        <p:nvSpPr>
          <p:cNvPr id="2" name="Rettangolo 1"/>
          <p:cNvSpPr/>
          <p:nvPr/>
        </p:nvSpPr>
        <p:spPr>
          <a:xfrm>
            <a:off x="539552" y="5982274"/>
            <a:ext cx="7848872" cy="523220"/>
          </a:xfrm>
          <a:prstGeom prst="rect">
            <a:avLst/>
          </a:prstGeom>
        </p:spPr>
        <p:txBody>
          <a:bodyPr wrap="square">
            <a:spAutoFit/>
          </a:bodyPr>
          <a:lstStyle/>
          <a:p>
            <a:r>
              <a:rPr lang="en-US" sz="1400" dirty="0" smtClean="0">
                <a:solidFill>
                  <a:schemeClr val="bg1">
                    <a:lumMod val="75000"/>
                  </a:schemeClr>
                </a:solidFill>
              </a:rPr>
              <a:t>* also </a:t>
            </a:r>
            <a:r>
              <a:rPr lang="en-US" sz="1400" dirty="0">
                <a:solidFill>
                  <a:schemeClr val="bg1">
                    <a:lumMod val="75000"/>
                  </a:schemeClr>
                </a:solidFill>
              </a:rPr>
              <a:t>referred as ‗</a:t>
            </a:r>
            <a:r>
              <a:rPr lang="en-US" sz="1400" dirty="0" err="1">
                <a:solidFill>
                  <a:schemeClr val="bg1">
                    <a:lumMod val="75000"/>
                  </a:schemeClr>
                </a:solidFill>
              </a:rPr>
              <a:t>EuP</a:t>
            </a:r>
            <a:r>
              <a:rPr lang="en-US" sz="1400" dirty="0">
                <a:solidFill>
                  <a:schemeClr val="bg1">
                    <a:lumMod val="75000"/>
                  </a:schemeClr>
                </a:solidFill>
              </a:rPr>
              <a:t> Directive or Energy </a:t>
            </a:r>
            <a:r>
              <a:rPr lang="en-US" sz="1400" b="1" dirty="0">
                <a:solidFill>
                  <a:schemeClr val="bg1">
                    <a:lumMod val="75000"/>
                  </a:schemeClr>
                </a:solidFill>
              </a:rPr>
              <a:t>using</a:t>
            </a:r>
            <a:r>
              <a:rPr lang="en-US" sz="1400" dirty="0">
                <a:solidFill>
                  <a:schemeClr val="bg1">
                    <a:lumMod val="75000"/>
                  </a:schemeClr>
                </a:solidFill>
              </a:rPr>
              <a:t> Products </a:t>
            </a:r>
            <a:r>
              <a:rPr lang="en-US" sz="1400" dirty="0" smtClean="0">
                <a:solidFill>
                  <a:schemeClr val="bg1">
                    <a:lumMod val="75000"/>
                  </a:schemeClr>
                </a:solidFill>
              </a:rPr>
              <a:t>Directive</a:t>
            </a:r>
          </a:p>
          <a:p>
            <a:r>
              <a:rPr lang="en-US" sz="1400" dirty="0">
                <a:solidFill>
                  <a:schemeClr val="bg1">
                    <a:lumMod val="75000"/>
                  </a:schemeClr>
                </a:solidFill>
              </a:rPr>
              <a:t>**  </a:t>
            </a:r>
            <a:r>
              <a:rPr lang="en-US" sz="1400" dirty="0" smtClean="0">
                <a:solidFill>
                  <a:schemeClr val="bg1">
                    <a:lumMod val="75000"/>
                  </a:schemeClr>
                </a:solidFill>
              </a:rPr>
              <a:t>also referred as </a:t>
            </a:r>
            <a:r>
              <a:rPr lang="en-US" sz="1400" dirty="0">
                <a:solidFill>
                  <a:schemeClr val="bg1">
                    <a:lumMod val="75000"/>
                  </a:schemeClr>
                </a:solidFill>
              </a:rPr>
              <a:t>Energy </a:t>
            </a:r>
            <a:r>
              <a:rPr lang="en-US" sz="1400" b="1" dirty="0">
                <a:solidFill>
                  <a:schemeClr val="bg1">
                    <a:lumMod val="75000"/>
                  </a:schemeClr>
                </a:solidFill>
              </a:rPr>
              <a:t>Related</a:t>
            </a:r>
            <a:r>
              <a:rPr lang="en-US" sz="1400" dirty="0">
                <a:solidFill>
                  <a:schemeClr val="bg1">
                    <a:lumMod val="75000"/>
                  </a:schemeClr>
                </a:solidFill>
              </a:rPr>
              <a:t> Products Directive </a:t>
            </a:r>
            <a:r>
              <a:rPr lang="en-US" sz="1400" dirty="0" smtClean="0">
                <a:solidFill>
                  <a:schemeClr val="bg1">
                    <a:lumMod val="75000"/>
                  </a:schemeClr>
                </a:solidFill>
              </a:rPr>
              <a:t>or </a:t>
            </a:r>
            <a:r>
              <a:rPr lang="en-US" sz="1400" dirty="0">
                <a:solidFill>
                  <a:schemeClr val="bg1">
                    <a:lumMod val="75000"/>
                  </a:schemeClr>
                </a:solidFill>
              </a:rPr>
              <a:t>ERP Directive</a:t>
            </a:r>
            <a:endParaRPr lang="it-IT" sz="1400" dirty="0">
              <a:solidFill>
                <a:schemeClr val="bg1">
                  <a:lumMod val="75000"/>
                </a:schemeClr>
              </a:solidFill>
            </a:endParaRPr>
          </a:p>
        </p:txBody>
      </p:sp>
      <p:pic>
        <p:nvPicPr>
          <p:cNvPr id="48130" name="Picture 2" descr="http://www.attivitaeuropee.cnr.it/sites/default/files/antonella/european_commission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676400"/>
            <a:ext cx="1657747" cy="1747659"/>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26</a:t>
            </a:fld>
            <a:endParaRPr lang="zh-TW" altLang="en-US"/>
          </a:p>
        </p:txBody>
      </p:sp>
    </p:spTree>
    <p:extLst>
      <p:ext uri="{BB962C8B-B14F-4D97-AF65-F5344CB8AC3E}">
        <p14:creationId xmlns:p14="http://schemas.microsoft.com/office/powerpoint/2010/main" val="3467497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27</a:t>
            </a:fld>
            <a:endParaRPr lang="zh-TW" altLang="en-US"/>
          </a:p>
        </p:txBody>
      </p:sp>
      <p:sp>
        <p:nvSpPr>
          <p:cNvPr id="3" name="Titolo 2"/>
          <p:cNvSpPr>
            <a:spLocks noGrp="1"/>
          </p:cNvSpPr>
          <p:nvPr>
            <p:ph type="title"/>
          </p:nvPr>
        </p:nvSpPr>
        <p:spPr>
          <a:xfrm>
            <a:off x="348928" y="457200"/>
            <a:ext cx="7427168" cy="580926"/>
          </a:xfrm>
        </p:spPr>
        <p:txBody>
          <a:bodyPr/>
          <a:lstStyle/>
          <a:p>
            <a:r>
              <a:rPr lang="it-IT" dirty="0" err="1" smtClean="0"/>
              <a:t>European</a:t>
            </a:r>
            <a:r>
              <a:rPr lang="it-IT" dirty="0" smtClean="0"/>
              <a:t> Union</a:t>
            </a:r>
            <a:endParaRPr lang="en-US" dirty="0"/>
          </a:p>
        </p:txBody>
      </p:sp>
      <p:pic>
        <p:nvPicPr>
          <p:cNvPr id="1026" name="Picture 2" descr="eu puzzle"/>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34000"/>
                    </a14:imgEffect>
                    <a14:imgEffect>
                      <a14:sharpenSoften amount="14000"/>
                    </a14:imgEffect>
                    <a14:imgEffect>
                      <a14:colorTemperature colorTemp="5875"/>
                    </a14:imgEffect>
                  </a14:imgLayer>
                </a14:imgProps>
              </a:ext>
              <a:ext uri="{28A0092B-C50C-407E-A947-70E740481C1C}">
                <a14:useLocalDpi xmlns:a14="http://schemas.microsoft.com/office/drawing/2010/main" val="0"/>
              </a:ext>
            </a:extLst>
          </a:blip>
          <a:srcRect/>
          <a:stretch>
            <a:fillRect/>
          </a:stretch>
        </p:blipFill>
        <p:spPr bwMode="auto">
          <a:xfrm>
            <a:off x="323528" y="4306210"/>
            <a:ext cx="3445305" cy="2239449"/>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7"/>
          <p:cNvSpPr>
            <a:spLocks noGrp="1"/>
          </p:cNvSpPr>
          <p:nvPr>
            <p:ph idx="1"/>
          </p:nvPr>
        </p:nvSpPr>
        <p:spPr>
          <a:xfrm>
            <a:off x="3923928" y="1752600"/>
            <a:ext cx="5112568" cy="4200872"/>
          </a:xfrm>
        </p:spPr>
        <p:txBody>
          <a:bodyPr>
            <a:normAutofit fontScale="85000" lnSpcReduction="20000"/>
          </a:bodyPr>
          <a:lstStyle/>
          <a:p>
            <a:pPr marL="0" indent="0">
              <a:buNone/>
            </a:pPr>
            <a:r>
              <a:rPr lang="it-IT" sz="2600" b="1" dirty="0" smtClean="0">
                <a:solidFill>
                  <a:srgbClr val="002060"/>
                </a:solidFill>
                <a:latin typeface="Arial Narrow" panose="020B0606020202030204" pitchFamily="34" charset="0"/>
              </a:rPr>
              <a:t>EC and/or National </a:t>
            </a:r>
            <a:r>
              <a:rPr lang="it-IT" sz="2600" b="1" dirty="0" err="1" smtClean="0">
                <a:solidFill>
                  <a:srgbClr val="002060"/>
                </a:solidFill>
                <a:latin typeface="Arial Narrow" panose="020B0606020202030204" pitchFamily="34" charset="0"/>
              </a:rPr>
              <a:t>governements</a:t>
            </a:r>
            <a:r>
              <a:rPr lang="it-IT" sz="2600" b="1" dirty="0" smtClean="0">
                <a:solidFill>
                  <a:srgbClr val="002060"/>
                </a:solidFill>
                <a:latin typeface="Arial Narrow" panose="020B0606020202030204" pitchFamily="34" charset="0"/>
              </a:rPr>
              <a:t/>
            </a:r>
            <a:br>
              <a:rPr lang="it-IT" sz="2600" b="1" dirty="0" smtClean="0">
                <a:solidFill>
                  <a:srgbClr val="002060"/>
                </a:solidFill>
                <a:latin typeface="Arial Narrow" panose="020B0606020202030204" pitchFamily="34" charset="0"/>
              </a:rPr>
            </a:br>
            <a:r>
              <a:rPr lang="it-IT" sz="2000" b="1" dirty="0" err="1" smtClean="0">
                <a:solidFill>
                  <a:srgbClr val="002060"/>
                </a:solidFill>
              </a:rPr>
              <a:t>Mandatory</a:t>
            </a:r>
            <a:endParaRPr lang="it-IT" b="1" dirty="0" smtClean="0">
              <a:solidFill>
                <a:srgbClr val="002060"/>
              </a:solidFill>
            </a:endParaRPr>
          </a:p>
          <a:p>
            <a:pPr marL="0" indent="0">
              <a:buNone/>
            </a:pPr>
            <a:endParaRPr lang="it-IT" b="1" dirty="0" smtClean="0">
              <a:solidFill>
                <a:srgbClr val="002060"/>
              </a:solidFill>
            </a:endParaRPr>
          </a:p>
          <a:p>
            <a:pPr marL="342900" indent="-342900">
              <a:buFont typeface="Wingdings" panose="05000000000000000000" pitchFamily="2" charset="2"/>
              <a:buChar char="§"/>
            </a:pPr>
            <a:r>
              <a:rPr lang="it-IT" sz="2400" b="0" dirty="0" err="1" smtClean="0">
                <a:solidFill>
                  <a:srgbClr val="002060"/>
                </a:solidFill>
              </a:rPr>
              <a:t>Directives</a:t>
            </a:r>
            <a:endParaRPr lang="it-IT" sz="2400" b="0" dirty="0" smtClean="0">
              <a:solidFill>
                <a:srgbClr val="002060"/>
              </a:solidFill>
            </a:endParaRPr>
          </a:p>
          <a:p>
            <a:pPr lvl="2"/>
            <a:r>
              <a:rPr lang="it-IT" sz="2100" dirty="0" err="1" smtClean="0">
                <a:solidFill>
                  <a:srgbClr val="002060"/>
                </a:solidFill>
              </a:rPr>
              <a:t>Countries</a:t>
            </a:r>
            <a:endParaRPr lang="it-IT" sz="2100" dirty="0" smtClean="0">
              <a:solidFill>
                <a:srgbClr val="002060"/>
              </a:solidFill>
            </a:endParaRPr>
          </a:p>
          <a:p>
            <a:pPr lvl="1"/>
            <a:endParaRPr lang="it-IT" sz="1600" dirty="0" smtClean="0">
              <a:solidFill>
                <a:srgbClr val="002060"/>
              </a:solidFill>
            </a:endParaRPr>
          </a:p>
          <a:p>
            <a:pPr marL="342900" indent="-342900">
              <a:buFont typeface="Wingdings" panose="05000000000000000000" pitchFamily="2" charset="2"/>
              <a:buChar char="§"/>
            </a:pPr>
            <a:r>
              <a:rPr lang="it-IT" sz="2400" b="0" dirty="0" err="1" smtClean="0">
                <a:solidFill>
                  <a:srgbClr val="002060"/>
                </a:solidFill>
              </a:rPr>
              <a:t>Laws</a:t>
            </a:r>
            <a:endParaRPr lang="it-IT" sz="2400" b="0" dirty="0" smtClean="0">
              <a:solidFill>
                <a:srgbClr val="002060"/>
              </a:solidFill>
            </a:endParaRPr>
          </a:p>
          <a:p>
            <a:pPr lvl="2"/>
            <a:r>
              <a:rPr lang="it-IT" sz="2100" dirty="0" err="1" smtClean="0">
                <a:solidFill>
                  <a:srgbClr val="002060"/>
                </a:solidFill>
              </a:rPr>
              <a:t>Citizens</a:t>
            </a:r>
            <a:endParaRPr lang="it-IT" sz="2100" dirty="0" smtClean="0">
              <a:solidFill>
                <a:srgbClr val="002060"/>
              </a:solidFill>
            </a:endParaRPr>
          </a:p>
          <a:p>
            <a:pPr lvl="1"/>
            <a:endParaRPr lang="it-IT" sz="1600" dirty="0" smtClean="0">
              <a:solidFill>
                <a:srgbClr val="002060"/>
              </a:solidFill>
            </a:endParaRPr>
          </a:p>
          <a:p>
            <a:pPr marL="342900" indent="-342900">
              <a:buFont typeface="Wingdings" panose="05000000000000000000" pitchFamily="2" charset="2"/>
              <a:buChar char="§"/>
            </a:pPr>
            <a:r>
              <a:rPr lang="it-IT" sz="2400" b="0" dirty="0" err="1" smtClean="0">
                <a:solidFill>
                  <a:srgbClr val="002060"/>
                </a:solidFill>
              </a:rPr>
              <a:t>Regulations</a:t>
            </a:r>
            <a:endParaRPr lang="it-IT" sz="2400" b="0" dirty="0" smtClean="0">
              <a:solidFill>
                <a:srgbClr val="002060"/>
              </a:solidFill>
            </a:endParaRPr>
          </a:p>
          <a:p>
            <a:pPr lvl="2"/>
            <a:r>
              <a:rPr lang="it-IT" sz="2100" dirty="0" err="1" smtClean="0">
                <a:solidFill>
                  <a:srgbClr val="002060"/>
                </a:solidFill>
              </a:rPr>
              <a:t>Citizens</a:t>
            </a:r>
            <a:endParaRPr lang="it-IT" sz="2100" dirty="0" smtClean="0">
              <a:solidFill>
                <a:srgbClr val="002060"/>
              </a:solidFill>
            </a:endParaRPr>
          </a:p>
          <a:p>
            <a:pPr lvl="1"/>
            <a:endParaRPr lang="it-IT" dirty="0">
              <a:solidFill>
                <a:srgbClr val="002060"/>
              </a:solidFill>
            </a:endParaRPr>
          </a:p>
        </p:txBody>
      </p:sp>
      <p:sp>
        <p:nvSpPr>
          <p:cNvPr id="16" name="Segnaposto contenuto 7"/>
          <p:cNvSpPr txBox="1">
            <a:spLocks/>
          </p:cNvSpPr>
          <p:nvPr/>
        </p:nvSpPr>
        <p:spPr bwMode="auto">
          <a:xfrm>
            <a:off x="253276" y="1691680"/>
            <a:ext cx="302332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buFont typeface="Wingdings" pitchFamily="2" charset="2"/>
              <a:buNone/>
            </a:pPr>
            <a:r>
              <a:rPr lang="it-IT" sz="2000" b="1" kern="0" dirty="0" smtClean="0">
                <a:solidFill>
                  <a:srgbClr val="002060"/>
                </a:solidFill>
                <a:latin typeface="Arial Narrow" panose="020B0606020202030204" pitchFamily="34" charset="0"/>
              </a:rPr>
              <a:t>CEN-CENELEC</a:t>
            </a:r>
          </a:p>
          <a:p>
            <a:pPr marL="0" indent="0">
              <a:buFont typeface="Wingdings" pitchFamily="2" charset="2"/>
              <a:buNone/>
            </a:pPr>
            <a:r>
              <a:rPr lang="it-IT" sz="1800" b="1" kern="0" dirty="0" err="1" smtClean="0">
                <a:solidFill>
                  <a:srgbClr val="002060"/>
                </a:solidFill>
              </a:rPr>
              <a:t>Voluntary</a:t>
            </a:r>
            <a:endParaRPr lang="it-IT" sz="2400" b="1" kern="0" dirty="0" smtClean="0">
              <a:solidFill>
                <a:srgbClr val="002060"/>
              </a:solidFill>
            </a:endParaRPr>
          </a:p>
          <a:p>
            <a:endParaRPr lang="it-IT" sz="2400" kern="0" dirty="0" smtClean="0">
              <a:solidFill>
                <a:srgbClr val="002060"/>
              </a:solidFill>
            </a:endParaRPr>
          </a:p>
          <a:p>
            <a:r>
              <a:rPr lang="it-IT" sz="2000" kern="0" dirty="0" err="1" smtClean="0">
                <a:solidFill>
                  <a:srgbClr val="002060"/>
                </a:solidFill>
              </a:rPr>
              <a:t>Tech</a:t>
            </a:r>
            <a:r>
              <a:rPr lang="it-IT" sz="2000" kern="0" dirty="0" smtClean="0">
                <a:solidFill>
                  <a:srgbClr val="002060"/>
                </a:solidFill>
              </a:rPr>
              <a:t> </a:t>
            </a:r>
            <a:r>
              <a:rPr lang="it-IT" sz="2000" kern="0" dirty="0" err="1" smtClean="0">
                <a:solidFill>
                  <a:srgbClr val="002060"/>
                </a:solidFill>
              </a:rPr>
              <a:t>standards</a:t>
            </a:r>
            <a:r>
              <a:rPr lang="it-IT" sz="2000" kern="0" dirty="0" smtClean="0">
                <a:solidFill>
                  <a:srgbClr val="002060"/>
                </a:solidFill>
              </a:rPr>
              <a:t> </a:t>
            </a:r>
            <a:br>
              <a:rPr lang="it-IT" sz="2000" kern="0" dirty="0" smtClean="0">
                <a:solidFill>
                  <a:srgbClr val="002060"/>
                </a:solidFill>
              </a:rPr>
            </a:br>
            <a:r>
              <a:rPr lang="it-IT" sz="1600" kern="0" dirty="0" smtClean="0">
                <a:solidFill>
                  <a:srgbClr val="002060"/>
                </a:solidFill>
              </a:rPr>
              <a:t>(HD and EN)</a:t>
            </a:r>
            <a:endParaRPr lang="it-IT" sz="2000" kern="0" dirty="0" smtClean="0">
              <a:solidFill>
                <a:srgbClr val="002060"/>
              </a:solidFill>
            </a:endParaRPr>
          </a:p>
          <a:p>
            <a:pPr lvl="1"/>
            <a:r>
              <a:rPr lang="it-IT" sz="1800" kern="0" dirty="0" err="1" smtClean="0">
                <a:solidFill>
                  <a:srgbClr val="002060"/>
                </a:solidFill>
              </a:rPr>
              <a:t>Citizens</a:t>
            </a:r>
            <a:endParaRPr lang="it-IT" sz="1800" kern="0" dirty="0" smtClean="0">
              <a:solidFill>
                <a:srgbClr val="002060"/>
              </a:solidFill>
            </a:endParaRPr>
          </a:p>
        </p:txBody>
      </p:sp>
    </p:spTree>
    <p:extLst>
      <p:ext uri="{BB962C8B-B14F-4D97-AF65-F5344CB8AC3E}">
        <p14:creationId xmlns:p14="http://schemas.microsoft.com/office/powerpoint/2010/main" val="225470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388" y="1268413"/>
            <a:ext cx="8812212"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sp>
        <p:nvSpPr>
          <p:cNvPr id="137220" name="Line 4"/>
          <p:cNvSpPr>
            <a:spLocks noChangeShapeType="1"/>
          </p:cNvSpPr>
          <p:nvPr/>
        </p:nvSpPr>
        <p:spPr bwMode="auto">
          <a:xfrm>
            <a:off x="2987402" y="1268413"/>
            <a:ext cx="0" cy="50403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99"/>
              </a:solidFill>
            </a:endParaRPr>
          </a:p>
        </p:txBody>
      </p:sp>
      <p:sp>
        <p:nvSpPr>
          <p:cNvPr id="137221" name="Text Box 5"/>
          <p:cNvSpPr txBox="1">
            <a:spLocks noChangeArrowheads="1"/>
          </p:cNvSpPr>
          <p:nvPr/>
        </p:nvSpPr>
        <p:spPr bwMode="auto">
          <a:xfrm>
            <a:off x="3131865" y="1268413"/>
            <a:ext cx="302418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Preparatory study concluded by VITO</a:t>
            </a:r>
            <a:endParaRPr lang="fr-FR" sz="1400" b="0">
              <a:solidFill>
                <a:srgbClr val="000099"/>
              </a:solidFill>
              <a:latin typeface="Calibri" pitchFamily="34" charset="0"/>
            </a:endParaRPr>
          </a:p>
        </p:txBody>
      </p:sp>
      <p:sp>
        <p:nvSpPr>
          <p:cNvPr id="137222" name="Text Box 6"/>
          <p:cNvSpPr txBox="1">
            <a:spLocks noChangeArrowheads="1"/>
          </p:cNvSpPr>
          <p:nvPr/>
        </p:nvSpPr>
        <p:spPr bwMode="auto">
          <a:xfrm>
            <a:off x="2123802" y="1268413"/>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Feb 2011</a:t>
            </a:r>
            <a:endParaRPr lang="fr-FR" sz="1400" b="0">
              <a:solidFill>
                <a:srgbClr val="000099"/>
              </a:solidFill>
              <a:latin typeface="Calibri" pitchFamily="34" charset="0"/>
            </a:endParaRPr>
          </a:p>
        </p:txBody>
      </p:sp>
      <p:sp>
        <p:nvSpPr>
          <p:cNvPr id="137223" name="Text Box 7"/>
          <p:cNvSpPr txBox="1">
            <a:spLocks noChangeArrowheads="1"/>
          </p:cNvSpPr>
          <p:nvPr/>
        </p:nvSpPr>
        <p:spPr bwMode="auto">
          <a:xfrm>
            <a:off x="3131865" y="2133600"/>
            <a:ext cx="302418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Informal discussions with stakeholders</a:t>
            </a:r>
            <a:endParaRPr lang="fr-FR" sz="1400" b="0">
              <a:solidFill>
                <a:srgbClr val="000099"/>
              </a:solidFill>
              <a:latin typeface="Calibri" pitchFamily="34" charset="0"/>
            </a:endParaRPr>
          </a:p>
        </p:txBody>
      </p:sp>
      <p:sp>
        <p:nvSpPr>
          <p:cNvPr id="137224" name="Text Box 8"/>
          <p:cNvSpPr txBox="1">
            <a:spLocks noChangeArrowheads="1"/>
          </p:cNvSpPr>
          <p:nvPr/>
        </p:nvSpPr>
        <p:spPr bwMode="auto">
          <a:xfrm>
            <a:off x="3131865" y="2565400"/>
            <a:ext cx="3024187" cy="304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3175">
              <a:spcBef>
                <a:spcPct val="50000"/>
              </a:spcBef>
              <a:defRPr sz="1400" b="0">
                <a:solidFill>
                  <a:srgbClr val="000099"/>
                </a:solidFill>
                <a:latin typeface="Calibri" pitchFamily="34" charset="0"/>
              </a:defRPr>
            </a:lvl1pPr>
            <a:lvl6pPr fontAlgn="base">
              <a:spcBef>
                <a:spcPct val="0"/>
              </a:spcBef>
              <a:spcAft>
                <a:spcPct val="0"/>
              </a:spcAft>
            </a:lvl6pPr>
            <a:lvl7pPr fontAlgn="base">
              <a:spcBef>
                <a:spcPct val="0"/>
              </a:spcBef>
              <a:spcAft>
                <a:spcPct val="0"/>
              </a:spcAft>
            </a:lvl7pPr>
            <a:lvl8pPr fontAlgn="base">
              <a:spcBef>
                <a:spcPct val="0"/>
              </a:spcBef>
              <a:spcAft>
                <a:spcPct val="0"/>
              </a:spcAft>
            </a:lvl8pPr>
            <a:lvl9pPr fontAlgn="base">
              <a:spcBef>
                <a:spcPct val="0"/>
              </a:spcBef>
              <a:spcAft>
                <a:spcPct val="0"/>
              </a:spcAft>
            </a:lvl9pPr>
          </a:lstStyle>
          <a:p>
            <a:r>
              <a:rPr lang="en-GB"/>
              <a:t>Ecodesign Consultation Forum </a:t>
            </a:r>
            <a:endParaRPr lang="fr-FR"/>
          </a:p>
        </p:txBody>
      </p:sp>
      <p:sp>
        <p:nvSpPr>
          <p:cNvPr id="137225" name="Text Box 9"/>
          <p:cNvSpPr txBox="1">
            <a:spLocks noChangeArrowheads="1"/>
          </p:cNvSpPr>
          <p:nvPr/>
        </p:nvSpPr>
        <p:spPr bwMode="auto">
          <a:xfrm>
            <a:off x="1979340" y="2565400"/>
            <a:ext cx="1008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April 2012</a:t>
            </a:r>
            <a:endParaRPr lang="fr-FR" sz="1400" b="0">
              <a:solidFill>
                <a:srgbClr val="000099"/>
              </a:solidFill>
              <a:latin typeface="Calibri" pitchFamily="34" charset="0"/>
            </a:endParaRPr>
          </a:p>
        </p:txBody>
      </p:sp>
      <p:sp>
        <p:nvSpPr>
          <p:cNvPr id="137226" name="Text Box 10"/>
          <p:cNvSpPr txBox="1">
            <a:spLocks noChangeArrowheads="1"/>
          </p:cNvSpPr>
          <p:nvPr/>
        </p:nvSpPr>
        <p:spPr bwMode="auto">
          <a:xfrm>
            <a:off x="3131865" y="3429000"/>
            <a:ext cx="4752975"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Opinion of the Impact Assessment Board </a:t>
            </a:r>
            <a:endParaRPr lang="fr-FR" sz="1400" b="0">
              <a:solidFill>
                <a:srgbClr val="000099"/>
              </a:solidFill>
              <a:latin typeface="Calibri" pitchFamily="34" charset="0"/>
            </a:endParaRPr>
          </a:p>
        </p:txBody>
      </p:sp>
      <p:sp>
        <p:nvSpPr>
          <p:cNvPr id="137227" name="Text Box 11"/>
          <p:cNvSpPr txBox="1">
            <a:spLocks noChangeArrowheads="1"/>
          </p:cNvSpPr>
          <p:nvPr/>
        </p:nvSpPr>
        <p:spPr bwMode="auto">
          <a:xfrm>
            <a:off x="1331640" y="3500438"/>
            <a:ext cx="1655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200" b="0">
                <a:solidFill>
                  <a:srgbClr val="000099"/>
                </a:solidFill>
                <a:latin typeface="Calibri" pitchFamily="34" charset="0"/>
              </a:rPr>
              <a:t>Before the end of 2012</a:t>
            </a:r>
            <a:endParaRPr lang="fr-FR" sz="1200" b="0">
              <a:solidFill>
                <a:srgbClr val="000099"/>
              </a:solidFill>
              <a:latin typeface="Calibri" pitchFamily="34" charset="0"/>
            </a:endParaRPr>
          </a:p>
        </p:txBody>
      </p:sp>
      <p:sp>
        <p:nvSpPr>
          <p:cNvPr id="137228" name="Text Box 12"/>
          <p:cNvSpPr txBox="1">
            <a:spLocks noChangeArrowheads="1"/>
          </p:cNvSpPr>
          <p:nvPr/>
        </p:nvSpPr>
        <p:spPr bwMode="auto">
          <a:xfrm>
            <a:off x="3131865" y="3860800"/>
            <a:ext cx="302418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Commission inter-service consultation</a:t>
            </a:r>
            <a:endParaRPr lang="fr-FR" sz="1400" b="0">
              <a:solidFill>
                <a:srgbClr val="000099"/>
              </a:solidFill>
              <a:latin typeface="Calibri" pitchFamily="34" charset="0"/>
            </a:endParaRPr>
          </a:p>
        </p:txBody>
      </p:sp>
      <p:sp>
        <p:nvSpPr>
          <p:cNvPr id="137229" name="Text Box 13"/>
          <p:cNvSpPr txBox="1">
            <a:spLocks noChangeArrowheads="1"/>
          </p:cNvSpPr>
          <p:nvPr/>
        </p:nvSpPr>
        <p:spPr bwMode="auto">
          <a:xfrm>
            <a:off x="3131865" y="4364038"/>
            <a:ext cx="302418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1400" b="0">
                <a:solidFill>
                  <a:srgbClr val="000099"/>
                </a:solidFill>
                <a:latin typeface="Calibri" pitchFamily="34" charset="0"/>
              </a:rPr>
              <a:t>WTO Consultation</a:t>
            </a:r>
            <a:endParaRPr lang="fr-FR" sz="1400" b="0">
              <a:solidFill>
                <a:srgbClr val="000099"/>
              </a:solidFill>
              <a:latin typeface="Calibri" pitchFamily="34" charset="0"/>
            </a:endParaRPr>
          </a:p>
        </p:txBody>
      </p:sp>
      <p:sp>
        <p:nvSpPr>
          <p:cNvPr id="137230" name="Text Box 14"/>
          <p:cNvSpPr txBox="1">
            <a:spLocks noChangeArrowheads="1"/>
          </p:cNvSpPr>
          <p:nvPr/>
        </p:nvSpPr>
        <p:spPr bwMode="auto">
          <a:xfrm>
            <a:off x="3131865" y="4868863"/>
            <a:ext cx="3024187"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Vote in Regulatory Committee</a:t>
            </a:r>
            <a:endParaRPr lang="fr-FR" sz="1400" b="0">
              <a:solidFill>
                <a:srgbClr val="000099"/>
              </a:solidFill>
              <a:latin typeface="Calibri" pitchFamily="34" charset="0"/>
            </a:endParaRPr>
          </a:p>
        </p:txBody>
      </p:sp>
      <p:sp>
        <p:nvSpPr>
          <p:cNvPr id="137231" name="Text Box 15"/>
          <p:cNvSpPr txBox="1">
            <a:spLocks noChangeArrowheads="1"/>
          </p:cNvSpPr>
          <p:nvPr/>
        </p:nvSpPr>
        <p:spPr bwMode="auto">
          <a:xfrm>
            <a:off x="3131865" y="5372100"/>
            <a:ext cx="5616599" cy="30777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fr-FR" sz="1400" b="0" dirty="0" smtClean="0">
                <a:solidFill>
                  <a:srgbClr val="000099"/>
                </a:solidFill>
                <a:latin typeface="Calibri" pitchFamily="34" charset="0"/>
              </a:rPr>
              <a:t>EC final </a:t>
            </a:r>
            <a:r>
              <a:rPr lang="fr-FR" sz="1400" b="0" dirty="0" err="1" smtClean="0">
                <a:solidFill>
                  <a:srgbClr val="000099"/>
                </a:solidFill>
                <a:latin typeface="Calibri" pitchFamily="34" charset="0"/>
              </a:rPr>
              <a:t>appruval</a:t>
            </a:r>
            <a:r>
              <a:rPr lang="fr-FR" sz="1400" b="0" dirty="0" smtClean="0">
                <a:solidFill>
                  <a:srgbClr val="000099"/>
                </a:solidFill>
                <a:latin typeface="Calibri" pitchFamily="34" charset="0"/>
              </a:rPr>
              <a:t>  and </a:t>
            </a:r>
            <a:r>
              <a:rPr lang="fr-FR" sz="1400" dirty="0" smtClean="0">
                <a:solidFill>
                  <a:srgbClr val="000099"/>
                </a:solidFill>
                <a:latin typeface="Calibri" pitchFamily="34" charset="0"/>
              </a:rPr>
              <a:t>Adoption - </a:t>
            </a:r>
            <a:r>
              <a:rPr lang="fr-FR" sz="1400" dirty="0">
                <a:solidFill>
                  <a:srgbClr val="000099"/>
                </a:solidFill>
                <a:latin typeface="Calibri" pitchFamily="34" charset="0"/>
              </a:rPr>
              <a:t>Publication on OJEU </a:t>
            </a:r>
            <a:r>
              <a:rPr lang="fr-FR" sz="1400" dirty="0" smtClean="0">
                <a:solidFill>
                  <a:srgbClr val="000099"/>
                </a:solidFill>
                <a:latin typeface="Calibri" pitchFamily="34" charset="0"/>
              </a:rPr>
              <a:t>- </a:t>
            </a:r>
            <a:r>
              <a:rPr lang="fr-FR" sz="1400" dirty="0">
                <a:solidFill>
                  <a:srgbClr val="000099"/>
                </a:solidFill>
                <a:latin typeface="Calibri" pitchFamily="34" charset="0"/>
              </a:rPr>
              <a:t>Entry </a:t>
            </a:r>
            <a:r>
              <a:rPr lang="fr-FR" sz="1400" dirty="0" err="1" smtClean="0">
                <a:solidFill>
                  <a:srgbClr val="000099"/>
                </a:solidFill>
                <a:latin typeface="Calibri" pitchFamily="34" charset="0"/>
              </a:rPr>
              <a:t>into</a:t>
            </a:r>
            <a:r>
              <a:rPr lang="fr-FR" sz="1400" dirty="0" smtClean="0">
                <a:solidFill>
                  <a:srgbClr val="000099"/>
                </a:solidFill>
                <a:latin typeface="Calibri" pitchFamily="34" charset="0"/>
              </a:rPr>
              <a:t>  force</a:t>
            </a:r>
            <a:endParaRPr lang="fr-FR" sz="1400" b="0" dirty="0">
              <a:solidFill>
                <a:srgbClr val="000099"/>
              </a:solidFill>
              <a:latin typeface="Calibri" pitchFamily="34" charset="0"/>
            </a:endParaRPr>
          </a:p>
        </p:txBody>
      </p:sp>
      <p:sp>
        <p:nvSpPr>
          <p:cNvPr id="137232" name="Text Box 16"/>
          <p:cNvSpPr txBox="1">
            <a:spLocks noChangeArrowheads="1"/>
          </p:cNvSpPr>
          <p:nvPr/>
        </p:nvSpPr>
        <p:spPr bwMode="auto">
          <a:xfrm>
            <a:off x="4787627" y="1700213"/>
            <a:ext cx="3097213"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Selection of contractor for IA study</a:t>
            </a:r>
            <a:endParaRPr lang="fr-FR" sz="1400" b="0">
              <a:solidFill>
                <a:srgbClr val="000099"/>
              </a:solidFill>
              <a:latin typeface="Calibri" pitchFamily="34" charset="0"/>
            </a:endParaRPr>
          </a:p>
        </p:txBody>
      </p:sp>
      <p:sp>
        <p:nvSpPr>
          <p:cNvPr id="137233" name="Text Box 17"/>
          <p:cNvSpPr txBox="1">
            <a:spLocks noChangeArrowheads="1"/>
          </p:cNvSpPr>
          <p:nvPr/>
        </p:nvSpPr>
        <p:spPr bwMode="auto">
          <a:xfrm>
            <a:off x="2123802" y="1684338"/>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Nov 2011</a:t>
            </a:r>
            <a:endParaRPr lang="fr-FR" sz="1400" b="0">
              <a:solidFill>
                <a:srgbClr val="000099"/>
              </a:solidFill>
              <a:latin typeface="Calibri" pitchFamily="34" charset="0"/>
            </a:endParaRPr>
          </a:p>
        </p:txBody>
      </p:sp>
      <p:sp>
        <p:nvSpPr>
          <p:cNvPr id="137234" name="Text Box 18"/>
          <p:cNvSpPr txBox="1">
            <a:spLocks noChangeArrowheads="1"/>
          </p:cNvSpPr>
          <p:nvPr/>
        </p:nvSpPr>
        <p:spPr bwMode="auto">
          <a:xfrm>
            <a:off x="2052365" y="3860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dirty="0" smtClean="0">
                <a:solidFill>
                  <a:srgbClr val="000099"/>
                </a:solidFill>
                <a:latin typeface="Calibri" pitchFamily="34" charset="0"/>
              </a:rPr>
              <a:t>Q3 </a:t>
            </a:r>
            <a:r>
              <a:rPr lang="en-GB" sz="1400" b="0" dirty="0">
                <a:solidFill>
                  <a:srgbClr val="000099"/>
                </a:solidFill>
                <a:latin typeface="Calibri" pitchFamily="34" charset="0"/>
              </a:rPr>
              <a:t>- 2013</a:t>
            </a:r>
            <a:endParaRPr lang="fr-FR" sz="1400" b="0" dirty="0">
              <a:solidFill>
                <a:srgbClr val="000099"/>
              </a:solidFill>
              <a:latin typeface="Calibri" pitchFamily="34" charset="0"/>
            </a:endParaRPr>
          </a:p>
        </p:txBody>
      </p:sp>
      <p:sp>
        <p:nvSpPr>
          <p:cNvPr id="137235" name="Text Box 19"/>
          <p:cNvSpPr txBox="1">
            <a:spLocks noChangeArrowheads="1"/>
          </p:cNvSpPr>
          <p:nvPr/>
        </p:nvSpPr>
        <p:spPr bwMode="auto">
          <a:xfrm>
            <a:off x="4787627" y="2997200"/>
            <a:ext cx="3097213"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Drafting of the Impact Assessment</a:t>
            </a:r>
            <a:endParaRPr lang="fr-FR" sz="1400" b="0">
              <a:solidFill>
                <a:srgbClr val="000099"/>
              </a:solidFill>
              <a:latin typeface="Calibri" pitchFamily="34" charset="0"/>
            </a:endParaRPr>
          </a:p>
        </p:txBody>
      </p:sp>
      <p:sp>
        <p:nvSpPr>
          <p:cNvPr id="137236" name="Text Box 20"/>
          <p:cNvSpPr txBox="1">
            <a:spLocks noChangeArrowheads="1"/>
          </p:cNvSpPr>
          <p:nvPr/>
        </p:nvSpPr>
        <p:spPr bwMode="auto">
          <a:xfrm>
            <a:off x="1547540" y="3052763"/>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a:solidFill>
                  <a:srgbClr val="000099"/>
                </a:solidFill>
                <a:latin typeface="Calibri" pitchFamily="34" charset="0"/>
              </a:rPr>
              <a:t>May to Sep 2012</a:t>
            </a:r>
            <a:endParaRPr lang="fr-FR" sz="1400" b="0">
              <a:solidFill>
                <a:srgbClr val="000099"/>
              </a:solidFill>
              <a:latin typeface="Calibri" pitchFamily="34" charset="0"/>
            </a:endParaRPr>
          </a:p>
        </p:txBody>
      </p:sp>
      <p:sp>
        <p:nvSpPr>
          <p:cNvPr id="137237" name="Text Box 21"/>
          <p:cNvSpPr txBox="1">
            <a:spLocks noChangeArrowheads="1"/>
          </p:cNvSpPr>
          <p:nvPr/>
        </p:nvSpPr>
        <p:spPr bwMode="auto">
          <a:xfrm>
            <a:off x="1763688" y="4348163"/>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dirty="0" smtClean="0">
                <a:solidFill>
                  <a:srgbClr val="000099"/>
                </a:solidFill>
                <a:latin typeface="Calibri" pitchFamily="34" charset="0"/>
              </a:rPr>
              <a:t>Autumn 2013</a:t>
            </a:r>
            <a:endParaRPr lang="fr-FR" sz="1400" b="0" dirty="0">
              <a:solidFill>
                <a:srgbClr val="000099"/>
              </a:solidFill>
              <a:latin typeface="Calibri" pitchFamily="34" charset="0"/>
            </a:endParaRPr>
          </a:p>
        </p:txBody>
      </p:sp>
      <p:sp>
        <p:nvSpPr>
          <p:cNvPr id="137238" name="Text Box 22"/>
          <p:cNvSpPr txBox="1">
            <a:spLocks noChangeArrowheads="1"/>
          </p:cNvSpPr>
          <p:nvPr/>
        </p:nvSpPr>
        <p:spPr bwMode="auto">
          <a:xfrm>
            <a:off x="3131865" y="5851525"/>
            <a:ext cx="4752975" cy="314325"/>
          </a:xfrm>
          <a:prstGeom prst="rect">
            <a:avLst/>
          </a:prstGeom>
          <a:solidFill>
            <a:srgbClr val="339966">
              <a:alpha val="58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dirty="0" smtClean="0">
                <a:solidFill>
                  <a:srgbClr val="000099"/>
                </a:solidFill>
                <a:latin typeface="Calibri" pitchFamily="34" charset="0"/>
              </a:rPr>
              <a:t>Transformer </a:t>
            </a:r>
            <a:r>
              <a:rPr lang="en-GB" sz="1400" b="0" dirty="0" err="1" smtClean="0">
                <a:solidFill>
                  <a:srgbClr val="000099"/>
                </a:solidFill>
                <a:latin typeface="Calibri" pitchFamily="34" charset="0"/>
              </a:rPr>
              <a:t>Ecodesign</a:t>
            </a:r>
            <a:r>
              <a:rPr lang="en-GB" sz="1400" b="0" dirty="0" smtClean="0">
                <a:solidFill>
                  <a:srgbClr val="000099"/>
                </a:solidFill>
                <a:latin typeface="Calibri" pitchFamily="34" charset="0"/>
              </a:rPr>
              <a:t> Regulation TIER 1</a:t>
            </a:r>
            <a:endParaRPr lang="fr-FR" sz="1400" b="0" dirty="0">
              <a:solidFill>
                <a:srgbClr val="000099"/>
              </a:solidFill>
              <a:latin typeface="Calibri" pitchFamily="34" charset="0"/>
            </a:endParaRPr>
          </a:p>
        </p:txBody>
      </p:sp>
      <p:sp>
        <p:nvSpPr>
          <p:cNvPr id="137239" name="Text Box 23"/>
          <p:cNvSpPr txBox="1">
            <a:spLocks noChangeArrowheads="1"/>
          </p:cNvSpPr>
          <p:nvPr/>
        </p:nvSpPr>
        <p:spPr bwMode="auto">
          <a:xfrm>
            <a:off x="1259632" y="4852988"/>
            <a:ext cx="19625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fr-FR" sz="1400" b="0" dirty="0" err="1" smtClean="0">
                <a:solidFill>
                  <a:srgbClr val="000099"/>
                </a:solidFill>
                <a:latin typeface="Calibri" pitchFamily="34" charset="0"/>
              </a:rPr>
              <a:t>December</a:t>
            </a:r>
            <a:r>
              <a:rPr lang="fr-FR" sz="1400" b="0" dirty="0" smtClean="0">
                <a:solidFill>
                  <a:srgbClr val="000099"/>
                </a:solidFill>
                <a:latin typeface="Calibri" pitchFamily="34" charset="0"/>
              </a:rPr>
              <a:t> 13th 2103</a:t>
            </a:r>
            <a:endParaRPr lang="fr-FR" sz="1400" b="0" dirty="0">
              <a:solidFill>
                <a:srgbClr val="000099"/>
              </a:solidFill>
              <a:latin typeface="Calibri" pitchFamily="34" charset="0"/>
            </a:endParaRPr>
          </a:p>
        </p:txBody>
      </p:sp>
      <p:sp>
        <p:nvSpPr>
          <p:cNvPr id="137240" name="Text Box 24"/>
          <p:cNvSpPr txBox="1">
            <a:spLocks noChangeArrowheads="1"/>
          </p:cNvSpPr>
          <p:nvPr/>
        </p:nvSpPr>
        <p:spPr bwMode="auto">
          <a:xfrm>
            <a:off x="1979712" y="5356225"/>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sz="1400" b="0" dirty="0" smtClean="0">
                <a:solidFill>
                  <a:srgbClr val="000099"/>
                </a:solidFill>
                <a:latin typeface="Calibri" pitchFamily="34" charset="0"/>
              </a:rPr>
              <a:t>May 2014</a:t>
            </a:r>
            <a:endParaRPr lang="fr-FR" sz="1400" b="0" dirty="0">
              <a:solidFill>
                <a:srgbClr val="000099"/>
              </a:solidFill>
              <a:latin typeface="Calibri" pitchFamily="34" charset="0"/>
            </a:endParaRPr>
          </a:p>
        </p:txBody>
      </p:sp>
      <p:sp>
        <p:nvSpPr>
          <p:cNvPr id="137241" name="Text Box 25"/>
          <p:cNvSpPr txBox="1">
            <a:spLocks noChangeArrowheads="1"/>
          </p:cNvSpPr>
          <p:nvPr/>
        </p:nvSpPr>
        <p:spPr bwMode="auto">
          <a:xfrm>
            <a:off x="1259632" y="5861050"/>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50000"/>
              </a:spcBef>
            </a:pPr>
            <a:r>
              <a:rPr lang="en-GB" sz="1400" b="0" dirty="0" smtClean="0">
                <a:solidFill>
                  <a:srgbClr val="000099"/>
                </a:solidFill>
                <a:latin typeface="Calibri" pitchFamily="34" charset="0"/>
              </a:rPr>
              <a:t>July 1</a:t>
            </a:r>
            <a:r>
              <a:rPr lang="en-GB" sz="1400" b="0" baseline="30000" dirty="0" smtClean="0">
                <a:solidFill>
                  <a:srgbClr val="000099"/>
                </a:solidFill>
                <a:latin typeface="Calibri" pitchFamily="34" charset="0"/>
              </a:rPr>
              <a:t>st</a:t>
            </a:r>
            <a:r>
              <a:rPr lang="en-GB" sz="1400" b="0" dirty="0" smtClean="0">
                <a:solidFill>
                  <a:srgbClr val="000099"/>
                </a:solidFill>
                <a:latin typeface="Calibri" pitchFamily="34" charset="0"/>
              </a:rPr>
              <a:t> 2015</a:t>
            </a:r>
            <a:endParaRPr lang="fr-FR" sz="1400" b="0" dirty="0">
              <a:solidFill>
                <a:srgbClr val="000099"/>
              </a:solidFill>
              <a:latin typeface="Calibri" pitchFamily="34" charset="0"/>
            </a:endParaRPr>
          </a:p>
        </p:txBody>
      </p:sp>
      <p:sp>
        <p:nvSpPr>
          <p:cNvPr id="137242" name="Rectangle 26"/>
          <p:cNvSpPr>
            <a:spLocks noGrp="1" noChangeArrowheads="1"/>
          </p:cNvSpPr>
          <p:nvPr>
            <p:ph type="title"/>
          </p:nvPr>
        </p:nvSpPr>
        <p:spPr>
          <a:xfrm>
            <a:off x="179388" y="-33338"/>
            <a:ext cx="7589837" cy="108585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258" tIns="44129" rIns="88258" bIns="44129"/>
          <a:lstStyle/>
          <a:p>
            <a:pPr algn="ctr"/>
            <a:r>
              <a:rPr lang="fr-BE" sz="2800">
                <a:solidFill>
                  <a:schemeClr val="bg1"/>
                </a:solidFill>
                <a:latin typeface="Calibri" pitchFamily="34" charset="0"/>
              </a:rPr>
              <a:t>Where are we in the regulatory process?  </a:t>
            </a:r>
            <a:endParaRPr lang="fr-FR" sz="2800">
              <a:solidFill>
                <a:schemeClr val="bg1"/>
              </a:solidFill>
              <a:latin typeface="Calibri" pitchFamily="34" charset="0"/>
            </a:endParaRPr>
          </a:p>
        </p:txBody>
      </p:sp>
      <p:sp>
        <p:nvSpPr>
          <p:cNvPr id="25" name="Tytuł 1"/>
          <p:cNvSpPr txBox="1">
            <a:spLocks/>
          </p:cNvSpPr>
          <p:nvPr/>
        </p:nvSpPr>
        <p:spPr bwMode="auto">
          <a:xfrm>
            <a:off x="179388" y="274638"/>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9900"/>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a:lstStyle>
          <a:p>
            <a:r>
              <a:rPr lang="it-IT" kern="0" dirty="0" smtClean="0">
                <a:solidFill>
                  <a:schemeClr val="accent6">
                    <a:lumMod val="50000"/>
                  </a:schemeClr>
                </a:solidFill>
              </a:rPr>
              <a:t>EU Transformer </a:t>
            </a:r>
            <a:r>
              <a:rPr lang="it-IT" kern="0" dirty="0" err="1" smtClean="0">
                <a:solidFill>
                  <a:schemeClr val="accent6">
                    <a:lumMod val="50000"/>
                  </a:schemeClr>
                </a:solidFill>
              </a:rPr>
              <a:t>Regulation</a:t>
            </a:r>
            <a:endParaRPr lang="en-GB" kern="0" dirty="0" smtClean="0">
              <a:solidFill>
                <a:schemeClr val="accent6">
                  <a:lumMod val="50000"/>
                </a:schemeClr>
              </a:solidFill>
            </a:endParaRPr>
          </a:p>
        </p:txBody>
      </p:sp>
      <p:sp>
        <p:nvSpPr>
          <p:cNvPr id="2" name="投影片編號版面配置區 1"/>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28</a:t>
            </a:fld>
            <a:endParaRPr lang="zh-TW" altLang="en-US"/>
          </a:p>
        </p:txBody>
      </p:sp>
      <p:pic>
        <p:nvPicPr>
          <p:cNvPr id="27" name="Picture 2" descr="http://www.attivitaeuropee.cnr.it/sites/default/files/antonella/european_commission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742" y="274638"/>
            <a:ext cx="793651" cy="83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93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For </a:t>
            </a:r>
            <a:r>
              <a:rPr lang="it-IT" dirty="0" err="1" smtClean="0"/>
              <a:t>example</a:t>
            </a:r>
            <a:endParaRPr lang="en-US" dirty="0"/>
          </a:p>
        </p:txBody>
      </p:sp>
      <p:pic>
        <p:nvPicPr>
          <p:cNvPr id="68610" name="Picture 2" descr="http://www.fiscooggi.it/files/immagini_articoli/cartina%20della%20danimar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38600" cy="431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1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28800"/>
            <a:ext cx="6019800" cy="553998"/>
          </a:xfrm>
          <a:prstGeom prst="rect">
            <a:avLst/>
          </a:prstGeom>
          <a:noFill/>
        </p:spPr>
        <p:txBody>
          <a:bodyPr wrap="square" lIns="0" tIns="0" rIns="0" bIns="0" rtlCol="0">
            <a:spAutoFit/>
          </a:bodyPr>
          <a:lstStyle/>
          <a:p>
            <a:r>
              <a:rPr lang="it-IT" sz="3600" b="1" dirty="0" smtClean="0">
                <a:solidFill>
                  <a:schemeClr val="bg1"/>
                </a:solidFill>
              </a:rPr>
              <a:t>Policy </a:t>
            </a:r>
            <a:r>
              <a:rPr lang="it-IT" sz="3600" b="1" dirty="0" err="1" smtClean="0">
                <a:solidFill>
                  <a:schemeClr val="bg1"/>
                </a:solidFill>
              </a:rPr>
              <a:t>instruments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1.</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1885582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1661993"/>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
            </a:r>
            <a:br>
              <a:rPr lang="it-IT" sz="3600" b="1" dirty="0" smtClean="0">
                <a:solidFill>
                  <a:schemeClr val="bg1"/>
                </a:solidFill>
              </a:rPr>
            </a:br>
            <a:r>
              <a:rPr lang="it-IT" sz="3600" b="1" dirty="0" err="1" smtClean="0">
                <a:solidFill>
                  <a:schemeClr val="bg1"/>
                </a:solidFill>
              </a:rPr>
              <a:t>Subject</a:t>
            </a:r>
            <a:r>
              <a:rPr lang="it-IT" sz="3600" b="1" dirty="0" smtClean="0">
                <a:solidFill>
                  <a:schemeClr val="bg1"/>
                </a:solidFill>
              </a:rPr>
              <a:t> and scope</a:t>
            </a: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5.</a:t>
            </a:r>
            <a:endParaRPr lang="en-US" sz="28700" b="1" dirty="0" err="1" smtClean="0">
              <a:solidFill>
                <a:schemeClr val="bg2"/>
              </a:solidFill>
            </a:endParaRPr>
          </a:p>
        </p:txBody>
      </p:sp>
    </p:spTree>
    <p:extLst>
      <p:ext uri="{BB962C8B-B14F-4D97-AF65-F5344CB8AC3E}">
        <p14:creationId xmlns:p14="http://schemas.microsoft.com/office/powerpoint/2010/main" val="245140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039036"/>
            <a:ext cx="9144000" cy="101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sp>
        <p:nvSpPr>
          <p:cNvPr id="13" name="Segnaposto contenuto 2"/>
          <p:cNvSpPr txBox="1">
            <a:spLocks/>
          </p:cNvSpPr>
          <p:nvPr/>
        </p:nvSpPr>
        <p:spPr>
          <a:xfrm>
            <a:off x="251520" y="381000"/>
            <a:ext cx="8640960" cy="6072336"/>
          </a:xfrm>
          <a:prstGeom prst="rect">
            <a:avLst/>
          </a:prstGeom>
        </p:spPr>
        <p:txBody>
          <a:bodyPr>
            <a:noAutofit/>
          </a:bodyPr>
          <a:lstStyle/>
          <a:p>
            <a:endParaRPr lang="it-IT" sz="1600" dirty="0" smtClean="0">
              <a:solidFill>
                <a:srgbClr val="000099"/>
              </a:solidFill>
            </a:endParaRPr>
          </a:p>
          <a:p>
            <a:pPr algn="ctr"/>
            <a:r>
              <a:rPr lang="en-US" sz="1800" b="1" dirty="0" smtClean="0">
                <a:solidFill>
                  <a:srgbClr val="000099"/>
                </a:solidFill>
                <a:latin typeface="+mj-lt"/>
              </a:rPr>
              <a:t>COMMISSION REGULATION (EU) No 548/2014 </a:t>
            </a:r>
          </a:p>
          <a:p>
            <a:pPr algn="ctr"/>
            <a:r>
              <a:rPr lang="en-US" sz="1800" b="1" dirty="0" smtClean="0">
                <a:solidFill>
                  <a:srgbClr val="000099"/>
                </a:solidFill>
                <a:latin typeface="+mj-lt"/>
              </a:rPr>
              <a:t>of 21 May 2014</a:t>
            </a:r>
          </a:p>
          <a:p>
            <a:pPr algn="ctr"/>
            <a:r>
              <a:rPr lang="en-US" sz="1800" b="1" dirty="0" smtClean="0">
                <a:solidFill>
                  <a:srgbClr val="000099"/>
                </a:solidFill>
                <a:latin typeface="+mj-lt"/>
              </a:rPr>
              <a:t>on implementing Directive 2009/125/EC of the European Parliament and of the Council with regard to small, medium and large power transformers </a:t>
            </a:r>
            <a:endParaRPr kumimoji="0" lang="en-US" sz="1800" b="1" i="0" u="none" strike="noStrike" kern="1200" cap="none" spc="0" normalizeH="0" baseline="0" noProof="0" dirty="0" smtClean="0">
              <a:ln>
                <a:noFill/>
              </a:ln>
              <a:solidFill>
                <a:srgbClr val="000099"/>
              </a:solidFill>
              <a:effectLst/>
              <a:uLnTx/>
              <a:uFillTx/>
              <a:latin typeface="+mj-lt"/>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smtClean="0">
              <a:ln>
                <a:noFill/>
              </a:ln>
              <a:solidFill>
                <a:srgbClr val="000099"/>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Tx/>
              <a:buSzTx/>
              <a:tabLst/>
              <a:defRPr/>
            </a:pPr>
            <a:r>
              <a:rPr kumimoji="0" lang="en-GB" sz="1800" b="1" i="0" u="none" strike="noStrike" kern="1200" cap="none" spc="0" normalizeH="0" baseline="0" noProof="0" dirty="0" smtClean="0">
                <a:ln>
                  <a:noFill/>
                </a:ln>
                <a:solidFill>
                  <a:srgbClr val="000099"/>
                </a:solidFill>
                <a:effectLst/>
                <a:uLnTx/>
                <a:uFillTx/>
                <a:latin typeface="+mn-lt"/>
                <a:ea typeface="+mn-ea"/>
                <a:cs typeface="+mn-cs"/>
              </a:rPr>
              <a:t>Subject matter and scope</a:t>
            </a:r>
            <a:endParaRPr kumimoji="0" lang="it-IT" sz="1800" b="0" i="0" u="none" strike="noStrike" kern="1200" cap="none" spc="0" normalizeH="0" baseline="0" noProof="0" dirty="0" smtClean="0">
              <a:ln>
                <a:noFill/>
              </a:ln>
              <a:solidFill>
                <a:srgbClr val="000099"/>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0" i="0" u="none" strike="noStrike" kern="1200" cap="none" spc="0" normalizeH="0" baseline="0" noProof="0" dirty="0" smtClean="0">
                <a:ln>
                  <a:noFill/>
                </a:ln>
                <a:solidFill>
                  <a:srgbClr val="000099"/>
                </a:solidFill>
                <a:effectLst/>
                <a:uLnTx/>
                <a:uFillTx/>
                <a:latin typeface="+mn-lt"/>
                <a:ea typeface="+mn-ea"/>
                <a:cs typeface="+mn-cs"/>
              </a:rPr>
              <a:t>This Regulation establishes </a:t>
            </a:r>
            <a:r>
              <a:rPr kumimoji="0" lang="en-GB" sz="1800" b="0" i="0" u="none" strike="noStrike" kern="1200" cap="none" spc="0" normalizeH="0" baseline="0" noProof="0" dirty="0" err="1" smtClean="0">
                <a:ln>
                  <a:noFill/>
                </a:ln>
                <a:solidFill>
                  <a:srgbClr val="000099"/>
                </a:solidFill>
                <a:effectLst/>
                <a:uLnTx/>
                <a:uFillTx/>
                <a:latin typeface="+mn-lt"/>
                <a:ea typeface="+mn-ea"/>
                <a:cs typeface="+mn-cs"/>
              </a:rPr>
              <a:t>ecodesign</a:t>
            </a:r>
            <a:r>
              <a:rPr kumimoji="0" lang="en-GB" sz="1800" b="0" i="0" u="none" strike="noStrike" kern="1200" cap="none" spc="0" normalizeH="0" baseline="0" noProof="0" dirty="0" smtClean="0">
                <a:ln>
                  <a:noFill/>
                </a:ln>
                <a:solidFill>
                  <a:srgbClr val="000099"/>
                </a:solidFill>
                <a:effectLst/>
                <a:uLnTx/>
                <a:uFillTx/>
                <a:latin typeface="+mn-lt"/>
                <a:ea typeface="+mn-ea"/>
                <a:cs typeface="+mn-cs"/>
              </a:rPr>
              <a:t> requirements for </a:t>
            </a:r>
            <a:r>
              <a:rPr kumimoji="0" lang="en-GB" sz="1800" b="0" i="0" u="sng" strike="noStrike" kern="1200" cap="none" spc="0" normalizeH="0" baseline="0" noProof="0" dirty="0" smtClean="0">
                <a:ln>
                  <a:noFill/>
                </a:ln>
                <a:solidFill>
                  <a:srgbClr val="000099"/>
                </a:solidFill>
                <a:effectLst/>
                <a:uLnTx/>
                <a:uFillTx/>
                <a:latin typeface="+mn-lt"/>
                <a:ea typeface="+mn-ea"/>
                <a:cs typeface="+mn-cs"/>
              </a:rPr>
              <a:t>placing on the market or putting</a:t>
            </a:r>
            <a:r>
              <a:rPr kumimoji="0" lang="en-GB" sz="1800" b="0" i="0" u="sng" strike="noStrike" kern="1200" cap="none" spc="0" normalizeH="0" noProof="0" dirty="0" smtClean="0">
                <a:ln>
                  <a:noFill/>
                </a:ln>
                <a:solidFill>
                  <a:srgbClr val="000099"/>
                </a:solidFill>
                <a:effectLst/>
                <a:uLnTx/>
                <a:uFillTx/>
                <a:latin typeface="+mn-lt"/>
                <a:ea typeface="+mn-ea"/>
                <a:cs typeface="+mn-cs"/>
              </a:rPr>
              <a:t> </a:t>
            </a:r>
            <a:r>
              <a:rPr kumimoji="0" lang="en-GB" sz="1800" b="0" i="0" u="sng" strike="noStrike" kern="1200" cap="none" spc="0" normalizeH="0" baseline="0" noProof="0" dirty="0" smtClean="0">
                <a:ln>
                  <a:noFill/>
                </a:ln>
                <a:solidFill>
                  <a:srgbClr val="000099"/>
                </a:solidFill>
                <a:effectLst/>
                <a:uLnTx/>
                <a:uFillTx/>
                <a:latin typeface="+mn-lt"/>
                <a:ea typeface="+mn-ea"/>
                <a:cs typeface="+mn-cs"/>
              </a:rPr>
              <a:t>into service</a:t>
            </a:r>
            <a:r>
              <a:rPr kumimoji="0" lang="en-GB" sz="1800" b="0" i="0" u="none" strike="noStrike" kern="1200" cap="none" spc="0" normalizeH="0" baseline="0" noProof="0" dirty="0" smtClean="0">
                <a:ln>
                  <a:noFill/>
                </a:ln>
                <a:solidFill>
                  <a:srgbClr val="000099"/>
                </a:solidFill>
                <a:effectLst/>
                <a:uLnTx/>
                <a:uFillTx/>
                <a:latin typeface="+mn-lt"/>
                <a:ea typeface="+mn-ea"/>
                <a:cs typeface="+mn-cs"/>
              </a:rPr>
              <a:t> power transformers with a </a:t>
            </a:r>
            <a:r>
              <a:rPr kumimoji="0" lang="en-GB" sz="1800" b="0" i="0" u="sng" strike="noStrike" kern="1200" cap="none" spc="0" normalizeH="0" baseline="0" noProof="0" dirty="0" smtClean="0">
                <a:ln>
                  <a:noFill/>
                </a:ln>
                <a:solidFill>
                  <a:srgbClr val="000099"/>
                </a:solidFill>
                <a:effectLst/>
                <a:uLnTx/>
                <a:uFillTx/>
                <a:latin typeface="+mn-lt"/>
                <a:ea typeface="+mn-ea"/>
                <a:cs typeface="+mn-cs"/>
              </a:rPr>
              <a:t>minimum</a:t>
            </a:r>
            <a:r>
              <a:rPr kumimoji="0" lang="en-GB" sz="1800" b="0" i="0" u="none" strike="noStrike" kern="1200" cap="none" spc="0" normalizeH="0" baseline="0" noProof="0" dirty="0" smtClean="0">
                <a:ln>
                  <a:noFill/>
                </a:ln>
                <a:solidFill>
                  <a:srgbClr val="000099"/>
                </a:solidFill>
                <a:effectLst/>
                <a:uLnTx/>
                <a:uFillTx/>
                <a:latin typeface="+mn-lt"/>
                <a:ea typeface="+mn-ea"/>
                <a:cs typeface="+mn-cs"/>
              </a:rPr>
              <a:t> power rating of </a:t>
            </a:r>
            <a:r>
              <a:rPr kumimoji="0" lang="en-GB" sz="1800" b="0" i="0" u="sng" strike="noStrike" kern="1200" cap="none" spc="0" normalizeH="0" baseline="0" noProof="0" dirty="0" smtClean="0">
                <a:ln>
                  <a:noFill/>
                </a:ln>
                <a:solidFill>
                  <a:srgbClr val="000099"/>
                </a:solidFill>
                <a:effectLst/>
                <a:uLnTx/>
                <a:uFillTx/>
                <a:latin typeface="+mn-lt"/>
                <a:ea typeface="+mn-ea"/>
                <a:cs typeface="+mn-cs"/>
              </a:rPr>
              <a:t>1 kVA</a:t>
            </a:r>
            <a:r>
              <a:rPr kumimoji="0" lang="en-GB" sz="1800" b="0" i="0" u="none" strike="noStrike" kern="1200" cap="none" spc="0" normalizeH="0" baseline="0" noProof="0" dirty="0" smtClean="0">
                <a:ln>
                  <a:noFill/>
                </a:ln>
                <a:solidFill>
                  <a:srgbClr val="000099"/>
                </a:solidFill>
                <a:effectLst/>
                <a:uLnTx/>
                <a:uFillTx/>
                <a:latin typeface="+mn-lt"/>
                <a:ea typeface="+mn-ea"/>
                <a:cs typeface="+mn-cs"/>
              </a:rPr>
              <a:t> used in 50 Hz electricity transmission and distribution networks or for industrial applications. The Regulation is only applicable to transformers </a:t>
            </a:r>
            <a:r>
              <a:rPr kumimoji="0" lang="en-GB" sz="1800" b="0" i="0" u="sng" strike="noStrike" kern="1200" cap="none" spc="0" normalizeH="0" baseline="0" noProof="0" dirty="0" smtClean="0">
                <a:ln>
                  <a:noFill/>
                </a:ln>
                <a:solidFill>
                  <a:srgbClr val="000099"/>
                </a:solidFill>
                <a:effectLst/>
                <a:uLnTx/>
                <a:uFillTx/>
                <a:latin typeface="+mn-lt"/>
                <a:ea typeface="+mn-ea"/>
                <a:cs typeface="+mn-cs"/>
              </a:rPr>
              <a:t>purchased after the entry into force of the Regulation</a:t>
            </a:r>
            <a:r>
              <a:rPr kumimoji="0" lang="en-GB" sz="1800" b="0" i="0" u="none" strike="noStrike" kern="1200" cap="none" spc="0" normalizeH="0" baseline="0" noProof="0" dirty="0" smtClean="0">
                <a:ln>
                  <a:noFill/>
                </a:ln>
                <a:solidFill>
                  <a:srgbClr val="000099"/>
                </a:solidFill>
                <a:effectLst/>
                <a:uLnTx/>
                <a:uFillTx/>
                <a:latin typeface="+mn-lt"/>
                <a:ea typeface="+mn-ea"/>
                <a:cs typeface="+mn-cs"/>
              </a:rPr>
              <a:t>.</a:t>
            </a:r>
          </a:p>
          <a:p>
            <a:pPr marL="342900" indent="-342900" eaLnBrk="0" hangingPunct="0">
              <a:spcBef>
                <a:spcPct val="20000"/>
              </a:spcBef>
              <a:defRPr/>
            </a:pPr>
            <a:endParaRPr lang="en-GB" sz="1050" u="sng" dirty="0" smtClean="0">
              <a:solidFill>
                <a:srgbClr val="000099"/>
              </a:solidFill>
              <a:hlinkClick r:id="rId3"/>
            </a:endParaRPr>
          </a:p>
          <a:p>
            <a:pPr marL="342900" indent="-342900" eaLnBrk="0" hangingPunct="0">
              <a:spcBef>
                <a:spcPct val="20000"/>
              </a:spcBef>
              <a:defRPr/>
            </a:pPr>
            <a:endParaRPr lang="en-GB" sz="1050" u="sng" dirty="0">
              <a:solidFill>
                <a:srgbClr val="000099"/>
              </a:solidFill>
              <a:hlinkClick r:id="rId3"/>
            </a:endParaRPr>
          </a:p>
          <a:p>
            <a:pPr marL="342900" indent="-342900" eaLnBrk="0" hangingPunct="0">
              <a:spcBef>
                <a:spcPct val="20000"/>
              </a:spcBef>
              <a:defRPr/>
            </a:pPr>
            <a:endParaRPr lang="en-GB" sz="1050" u="sng" dirty="0" smtClean="0">
              <a:solidFill>
                <a:srgbClr val="000099"/>
              </a:solidFill>
              <a:hlinkClick r:id="rId3"/>
            </a:endParaRPr>
          </a:p>
          <a:p>
            <a:pPr marL="342900" indent="-342900" eaLnBrk="0" hangingPunct="0">
              <a:spcBef>
                <a:spcPct val="20000"/>
              </a:spcBef>
              <a:defRPr/>
            </a:pPr>
            <a:endParaRPr lang="en-GB" sz="1050" u="sng" dirty="0">
              <a:solidFill>
                <a:srgbClr val="000099"/>
              </a:solidFill>
              <a:hlinkClick r:id="rId3"/>
            </a:endParaRPr>
          </a:p>
          <a:p>
            <a:pPr marL="342900" indent="-342900" eaLnBrk="0" hangingPunct="0">
              <a:spcBef>
                <a:spcPct val="20000"/>
              </a:spcBef>
              <a:defRPr/>
            </a:pPr>
            <a:endParaRPr lang="en-GB" sz="1050" u="sng" dirty="0" smtClean="0">
              <a:solidFill>
                <a:srgbClr val="000099"/>
              </a:solidFill>
              <a:hlinkClick r:id="rId3"/>
            </a:endParaRPr>
          </a:p>
          <a:p>
            <a:pPr marL="342900" indent="-342900" eaLnBrk="0" hangingPunct="0">
              <a:spcBef>
                <a:spcPct val="20000"/>
              </a:spcBef>
              <a:defRPr/>
            </a:pPr>
            <a:endParaRPr lang="en-GB" sz="1050" u="sng" dirty="0">
              <a:solidFill>
                <a:srgbClr val="000099"/>
              </a:solidFill>
              <a:hlinkClick r:id="rId3"/>
            </a:endParaRPr>
          </a:p>
          <a:p>
            <a:pPr marL="342900" indent="-342900" eaLnBrk="0" hangingPunct="0">
              <a:spcBef>
                <a:spcPct val="20000"/>
              </a:spcBef>
              <a:defRPr/>
            </a:pPr>
            <a:endParaRPr lang="en-GB" sz="1050" u="sng" dirty="0" smtClean="0">
              <a:solidFill>
                <a:srgbClr val="000099"/>
              </a:solidFill>
              <a:hlinkClick r:id="rId3"/>
            </a:endParaRPr>
          </a:p>
          <a:p>
            <a:pPr marL="342900" indent="-342900" eaLnBrk="0" hangingPunct="0">
              <a:spcBef>
                <a:spcPct val="20000"/>
              </a:spcBef>
              <a:defRPr/>
            </a:pPr>
            <a:endParaRPr lang="en-GB" sz="1050" u="sng" dirty="0">
              <a:solidFill>
                <a:srgbClr val="000099"/>
              </a:solidFill>
              <a:hlinkClick r:id="rId3"/>
            </a:endParaRPr>
          </a:p>
          <a:p>
            <a:pPr marL="342900" indent="-342900" eaLnBrk="0" hangingPunct="0">
              <a:spcBef>
                <a:spcPct val="20000"/>
              </a:spcBef>
              <a:defRPr/>
            </a:pPr>
            <a:endParaRPr lang="en-GB" sz="1050" u="sng" dirty="0" smtClean="0">
              <a:solidFill>
                <a:srgbClr val="000099"/>
              </a:solidFill>
              <a:hlinkClick r:id=""/>
            </a:endParaRPr>
          </a:p>
          <a:p>
            <a:pPr marL="342900" indent="-342900" eaLnBrk="0" hangingPunct="0">
              <a:spcBef>
                <a:spcPct val="20000"/>
              </a:spcBef>
              <a:defRPr/>
            </a:pPr>
            <a:endParaRPr lang="en-GB" sz="1050" u="sng" dirty="0" smtClean="0">
              <a:solidFill>
                <a:srgbClr val="000099"/>
              </a:solidFill>
              <a:hlinkClick r:id=""/>
            </a:endParaRPr>
          </a:p>
          <a:p>
            <a:pPr marL="342900" indent="-342900" eaLnBrk="0" hangingPunct="0">
              <a:spcBef>
                <a:spcPct val="20000"/>
              </a:spcBef>
              <a:defRPr/>
            </a:pPr>
            <a:endParaRPr lang="en-GB" sz="1050" u="sng" dirty="0" smtClean="0">
              <a:solidFill>
                <a:srgbClr val="000099"/>
              </a:solidFill>
              <a:hlinkClick r:id=""/>
            </a:endParaRPr>
          </a:p>
          <a:p>
            <a:pPr marL="342900" indent="-342900" eaLnBrk="0" hangingPunct="0">
              <a:spcBef>
                <a:spcPct val="20000"/>
              </a:spcBef>
              <a:defRPr/>
            </a:pPr>
            <a:endParaRPr lang="en-GB" sz="1050" u="sng" dirty="0">
              <a:solidFill>
                <a:srgbClr val="000099"/>
              </a:solidFill>
              <a:hlinkClick r:id=""/>
            </a:endParaRPr>
          </a:p>
          <a:p>
            <a:pPr marL="342900" indent="-342900" eaLnBrk="0" hangingPunct="0">
              <a:spcBef>
                <a:spcPct val="20000"/>
              </a:spcBef>
              <a:defRPr/>
            </a:pPr>
            <a:endParaRPr lang="en-GB" sz="1050" u="sng" dirty="0" smtClean="0">
              <a:solidFill>
                <a:srgbClr val="000099"/>
              </a:solidFill>
              <a:hlinkClick r:id=""/>
            </a:endParaRPr>
          </a:p>
          <a:p>
            <a:pPr marL="342900" indent="-342900" eaLnBrk="0" hangingPunct="0">
              <a:spcBef>
                <a:spcPct val="20000"/>
              </a:spcBef>
              <a:defRPr/>
            </a:pPr>
            <a:r>
              <a:rPr lang="en-GB" sz="1200" dirty="0" smtClean="0">
                <a:solidFill>
                  <a:schemeClr val="bg1">
                    <a:lumMod val="75000"/>
                  </a:schemeClr>
                </a:solidFill>
                <a:latin typeface="Arial Narrow" pitchFamily="34" charset="0"/>
              </a:rPr>
              <a:t>http://eur-lex.europa.eu/legal-content/EN/TXT/?uri=OJ:L:2014:152:TOC</a:t>
            </a:r>
            <a:endParaRPr kumimoji="0" lang="it-IT" b="1" i="1" strike="noStrike" kern="1200" cap="none" spc="0" normalizeH="0" baseline="0" noProof="0" dirty="0" smtClean="0">
              <a:ln>
                <a:noFill/>
              </a:ln>
              <a:solidFill>
                <a:schemeClr val="bg1">
                  <a:lumMod val="75000"/>
                </a:schemeClr>
              </a:solidFill>
              <a:effectLst/>
              <a:uLnTx/>
              <a:uFillTx/>
              <a:latin typeface="Arial Narrow"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it-IT" sz="1400" b="0" i="0" u="none" strike="noStrike" kern="1200" cap="none" spc="0" normalizeH="0" baseline="0" noProof="0" dirty="0" smtClean="0">
              <a:ln>
                <a:noFill/>
              </a:ln>
              <a:solidFill>
                <a:srgbClr val="000099"/>
              </a:solidFill>
              <a:effectLst/>
              <a:uLnTx/>
              <a:uFillTx/>
              <a:latin typeface="+mn-lt"/>
            </a:endParaRPr>
          </a:p>
        </p:txBody>
      </p:sp>
      <p:pic>
        <p:nvPicPr>
          <p:cNvPr id="5" name="Picture 2" descr="http://www.attivitaeuropee.cnr.it/sites/default/files/antonella/european_commission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4693" y="202339"/>
            <a:ext cx="793651" cy="836697"/>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082180" y="4696674"/>
            <a:ext cx="2664296" cy="576064"/>
          </a:xfrm>
          <a:prstGeom prst="rect">
            <a:avLst/>
          </a:prstGeom>
          <a:solidFill>
            <a:srgbClr val="000099">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5"/>
          <p:cNvSpPr>
            <a:spLocks noChangeArrowheads="1"/>
          </p:cNvSpPr>
          <p:nvPr/>
        </p:nvSpPr>
        <p:spPr bwMode="auto">
          <a:xfrm>
            <a:off x="2226196" y="4840690"/>
            <a:ext cx="2376264"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58" tIns="44129" rIns="88258" bIns="44129" anchor="b"/>
          <a:lstStyle/>
          <a:p>
            <a:pPr algn="ctr" defTabSz="908050">
              <a:lnSpc>
                <a:spcPct val="120000"/>
              </a:lnSpc>
              <a:buFont typeface="Calibri" pitchFamily="34" charset="0"/>
              <a:buNone/>
            </a:pPr>
            <a:r>
              <a:rPr lang="en-GB" sz="1600" b="1" dirty="0" smtClean="0">
                <a:solidFill>
                  <a:schemeClr val="bg1"/>
                </a:solidFill>
                <a:latin typeface="Arial Narrow" panose="020B0606020202030204" pitchFamily="34" charset="0"/>
              </a:rPr>
              <a:t>TIER 1</a:t>
            </a:r>
            <a:endParaRPr lang="en-GB" sz="1600" b="1" dirty="0">
              <a:solidFill>
                <a:schemeClr val="bg1"/>
              </a:solidFill>
              <a:latin typeface="Arial Narrow" panose="020B0606020202030204" pitchFamily="34" charset="0"/>
            </a:endParaRPr>
          </a:p>
        </p:txBody>
      </p:sp>
      <p:sp>
        <p:nvSpPr>
          <p:cNvPr id="8" name="Rettangolo 7"/>
          <p:cNvSpPr/>
          <p:nvPr/>
        </p:nvSpPr>
        <p:spPr>
          <a:xfrm>
            <a:off x="4788024" y="4696674"/>
            <a:ext cx="2664296" cy="576064"/>
          </a:xfrm>
          <a:prstGeom prst="rect">
            <a:avLst/>
          </a:prstGeom>
          <a:solidFill>
            <a:srgbClr val="0099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5"/>
          <p:cNvSpPr>
            <a:spLocks noChangeArrowheads="1"/>
          </p:cNvSpPr>
          <p:nvPr/>
        </p:nvSpPr>
        <p:spPr bwMode="auto">
          <a:xfrm>
            <a:off x="4932040" y="4840690"/>
            <a:ext cx="2376264"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58" tIns="44129" rIns="88258" bIns="44129" anchor="b"/>
          <a:lstStyle/>
          <a:p>
            <a:pPr algn="ctr" defTabSz="908050">
              <a:lnSpc>
                <a:spcPct val="120000"/>
              </a:lnSpc>
              <a:buFont typeface="Calibri" pitchFamily="34" charset="0"/>
              <a:buNone/>
            </a:pPr>
            <a:r>
              <a:rPr lang="en-GB" sz="1600" b="1" dirty="0" smtClean="0">
                <a:solidFill>
                  <a:schemeClr val="bg1"/>
                </a:solidFill>
                <a:latin typeface="Arial Narrow" panose="020B0606020202030204" pitchFamily="34" charset="0"/>
              </a:rPr>
              <a:t>TIER 2</a:t>
            </a:r>
            <a:endParaRPr lang="en-GB" sz="1600" b="1" dirty="0">
              <a:solidFill>
                <a:schemeClr val="bg1"/>
              </a:solidFill>
              <a:latin typeface="Arial Narrow" panose="020B0606020202030204" pitchFamily="34" charset="0"/>
            </a:endParaRPr>
          </a:p>
        </p:txBody>
      </p:sp>
      <p:sp>
        <p:nvSpPr>
          <p:cNvPr id="10" name="Rettangolo 9"/>
          <p:cNvSpPr/>
          <p:nvPr/>
        </p:nvSpPr>
        <p:spPr>
          <a:xfrm>
            <a:off x="1259632" y="4221088"/>
            <a:ext cx="1369286" cy="400110"/>
          </a:xfrm>
          <a:prstGeom prst="rect">
            <a:avLst/>
          </a:prstGeom>
        </p:spPr>
        <p:txBody>
          <a:bodyPr wrap="none">
            <a:spAutoFit/>
          </a:bodyPr>
          <a:lstStyle/>
          <a:p>
            <a:r>
              <a:rPr lang="en-GB" sz="2000" dirty="0" smtClean="0">
                <a:solidFill>
                  <a:srgbClr val="000099"/>
                </a:solidFill>
                <a:latin typeface="Arial Narrow" panose="020B0606020202030204" pitchFamily="34" charset="0"/>
              </a:rPr>
              <a:t>July 1</a:t>
            </a:r>
            <a:r>
              <a:rPr lang="en-GB" sz="2000" baseline="30000" dirty="0" smtClean="0">
                <a:solidFill>
                  <a:srgbClr val="000099"/>
                </a:solidFill>
                <a:latin typeface="Arial Narrow" panose="020B0606020202030204" pitchFamily="34" charset="0"/>
              </a:rPr>
              <a:t>st</a:t>
            </a:r>
            <a:r>
              <a:rPr lang="en-GB" sz="2000" dirty="0" smtClean="0">
                <a:solidFill>
                  <a:srgbClr val="000099"/>
                </a:solidFill>
                <a:latin typeface="Arial Narrow" panose="020B0606020202030204" pitchFamily="34" charset="0"/>
              </a:rPr>
              <a:t> 2015</a:t>
            </a:r>
            <a:endParaRPr lang="it-IT" sz="2000" dirty="0">
              <a:latin typeface="Arial Narrow" panose="020B0606020202030204" pitchFamily="34" charset="0"/>
            </a:endParaRPr>
          </a:p>
        </p:txBody>
      </p:sp>
      <p:sp>
        <p:nvSpPr>
          <p:cNvPr id="11" name="Rettangolo 10"/>
          <p:cNvSpPr/>
          <p:nvPr/>
        </p:nvSpPr>
        <p:spPr>
          <a:xfrm>
            <a:off x="4103381" y="4224556"/>
            <a:ext cx="1369286" cy="400110"/>
          </a:xfrm>
          <a:prstGeom prst="rect">
            <a:avLst/>
          </a:prstGeom>
        </p:spPr>
        <p:txBody>
          <a:bodyPr wrap="none">
            <a:spAutoFit/>
          </a:bodyPr>
          <a:lstStyle/>
          <a:p>
            <a:r>
              <a:rPr lang="en-GB" sz="2000" dirty="0" smtClean="0">
                <a:solidFill>
                  <a:srgbClr val="000099"/>
                </a:solidFill>
                <a:latin typeface="Arial Narrow" panose="020B0606020202030204" pitchFamily="34" charset="0"/>
              </a:rPr>
              <a:t>July 1</a:t>
            </a:r>
            <a:r>
              <a:rPr lang="en-GB" sz="2000" baseline="30000" dirty="0" smtClean="0">
                <a:solidFill>
                  <a:srgbClr val="000099"/>
                </a:solidFill>
                <a:latin typeface="Arial Narrow" panose="020B0606020202030204" pitchFamily="34" charset="0"/>
              </a:rPr>
              <a:t>st</a:t>
            </a:r>
            <a:r>
              <a:rPr lang="en-GB" sz="2000" dirty="0" smtClean="0">
                <a:solidFill>
                  <a:srgbClr val="000099"/>
                </a:solidFill>
                <a:latin typeface="Arial Narrow" panose="020B0606020202030204" pitchFamily="34" charset="0"/>
              </a:rPr>
              <a:t> 2021</a:t>
            </a:r>
            <a:endParaRPr lang="it-IT" sz="2000" dirty="0">
              <a:latin typeface="Arial Narrow" panose="020B0606020202030204" pitchFamily="34" charset="0"/>
            </a:endParaRPr>
          </a:p>
        </p:txBody>
      </p:sp>
      <p:sp>
        <p:nvSpPr>
          <p:cNvPr id="12" name="Rettangolo 11"/>
          <p:cNvSpPr/>
          <p:nvPr/>
        </p:nvSpPr>
        <p:spPr>
          <a:xfrm>
            <a:off x="2628918" y="5488762"/>
            <a:ext cx="652743" cy="400110"/>
          </a:xfrm>
          <a:prstGeom prst="rect">
            <a:avLst/>
          </a:prstGeom>
        </p:spPr>
        <p:txBody>
          <a:bodyPr wrap="none">
            <a:spAutoFit/>
          </a:bodyPr>
          <a:lstStyle/>
          <a:p>
            <a:r>
              <a:rPr lang="en-GB" sz="2000" dirty="0" smtClean="0">
                <a:solidFill>
                  <a:srgbClr val="000099"/>
                </a:solidFill>
                <a:latin typeface="Arial Narrow" panose="020B0606020202030204" pitchFamily="34" charset="0"/>
              </a:rPr>
              <a:t>2018</a:t>
            </a:r>
            <a:endParaRPr lang="it-IT" sz="2000" dirty="0">
              <a:latin typeface="Arial Narrow" panose="020B0606020202030204" pitchFamily="34" charset="0"/>
            </a:endParaRPr>
          </a:p>
        </p:txBody>
      </p:sp>
      <p:sp>
        <p:nvSpPr>
          <p:cNvPr id="14" name="Freccia a destra 13"/>
          <p:cNvSpPr/>
          <p:nvPr/>
        </p:nvSpPr>
        <p:spPr>
          <a:xfrm>
            <a:off x="3414327" y="5416754"/>
            <a:ext cx="1332149" cy="504056"/>
          </a:xfrm>
          <a:prstGeom prst="rightArrow">
            <a:avLst/>
          </a:prstGeom>
          <a:solidFill>
            <a:srgbClr val="000099">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egnaposto numero diapositiva 3"/>
          <p:cNvSpPr txBox="1">
            <a:spLocks/>
          </p:cNvSpPr>
          <p:nvPr/>
        </p:nvSpPr>
        <p:spPr>
          <a:xfrm>
            <a:off x="251520" y="6633492"/>
            <a:ext cx="622932" cy="226491"/>
          </a:xfrm>
          <a:prstGeom prst="rect">
            <a:avLst/>
          </a:prstGeom>
        </p:spPr>
        <p:txBody>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77F290-8628-4B9A-AE36-09E680D7D994}" type="slidenum">
              <a:rPr lang="it-IT" sz="1050" smtClean="0">
                <a:solidFill>
                  <a:schemeClr val="accent1">
                    <a:lumMod val="75000"/>
                  </a:schemeClr>
                </a:solidFill>
              </a:rPr>
              <a:pPr>
                <a:defRPr/>
              </a:pPr>
              <a:t>31</a:t>
            </a:fld>
            <a:endParaRPr lang="it-IT" sz="1050" dirty="0">
              <a:solidFill>
                <a:schemeClr val="accent1">
                  <a:lumMod val="75000"/>
                </a:schemeClr>
              </a:solidFill>
            </a:endParaRPr>
          </a:p>
        </p:txBody>
      </p:sp>
    </p:spTree>
    <p:extLst>
      <p:ext uri="{BB962C8B-B14F-4D97-AF65-F5344CB8AC3E}">
        <p14:creationId xmlns:p14="http://schemas.microsoft.com/office/powerpoint/2010/main" val="3708708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6217" y="35379"/>
            <a:ext cx="1374775" cy="131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sp>
        <p:nvSpPr>
          <p:cNvPr id="143364" name="Rectangle 4"/>
          <p:cNvSpPr>
            <a:spLocks noGrp="1" noChangeArrowheads="1"/>
          </p:cNvSpPr>
          <p:nvPr>
            <p:ph type="title"/>
          </p:nvPr>
        </p:nvSpPr>
        <p:spPr>
          <a:xfrm>
            <a:off x="179388" y="-33338"/>
            <a:ext cx="7589837" cy="108585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258" tIns="44129" rIns="88258" bIns="44129"/>
          <a:lstStyle/>
          <a:p>
            <a:pPr algn="ctr"/>
            <a:r>
              <a:rPr lang="fr-BE">
                <a:solidFill>
                  <a:schemeClr val="bg1"/>
                </a:solidFill>
                <a:latin typeface="Calibri" pitchFamily="34" charset="0"/>
              </a:rPr>
              <a:t>Proposed exceptions to the regulation  </a:t>
            </a:r>
            <a:endParaRPr lang="fr-FR">
              <a:solidFill>
                <a:schemeClr val="bg1"/>
              </a:solidFill>
              <a:latin typeface="Calibri" pitchFamily="34" charset="0"/>
            </a:endParaRPr>
          </a:p>
        </p:txBody>
      </p:sp>
      <p:sp>
        <p:nvSpPr>
          <p:cNvPr id="143365" name="Rectangle 5"/>
          <p:cNvSpPr>
            <a:spLocks noChangeArrowheads="1"/>
          </p:cNvSpPr>
          <p:nvPr/>
        </p:nvSpPr>
        <p:spPr bwMode="auto">
          <a:xfrm>
            <a:off x="467545" y="1905000"/>
            <a:ext cx="8345848" cy="439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8258" tIns="44129" rIns="88258" bIns="44129" anchor="b"/>
          <a:lstStyle/>
          <a:p>
            <a:r>
              <a:rPr lang="it-IT" sz="1400" dirty="0" err="1" smtClean="0">
                <a:solidFill>
                  <a:srgbClr val="002060"/>
                </a:solidFill>
                <a:latin typeface="+mj-lt"/>
              </a:rPr>
              <a:t>Exclusions</a:t>
            </a:r>
            <a:r>
              <a:rPr lang="it-IT" sz="1400" dirty="0" smtClean="0">
                <a:solidFill>
                  <a:srgbClr val="002060"/>
                </a:solidFill>
                <a:latin typeface="+mj-lt"/>
              </a:rPr>
              <a:t>:</a:t>
            </a:r>
          </a:p>
          <a:p>
            <a:pPr marL="285750" indent="-285750">
              <a:buFont typeface="Arial" panose="020B0604020202020204" pitchFamily="34" charset="0"/>
              <a:buChar char="•"/>
            </a:pPr>
            <a:r>
              <a:rPr lang="en-US" sz="1200" dirty="0" smtClean="0">
                <a:solidFill>
                  <a:srgbClr val="002060"/>
                </a:solidFill>
                <a:latin typeface="+mj-lt"/>
              </a:rPr>
              <a:t>instrument </a:t>
            </a:r>
            <a:r>
              <a:rPr lang="en-US" sz="1200" dirty="0">
                <a:solidFill>
                  <a:srgbClr val="002060"/>
                </a:solidFill>
                <a:latin typeface="+mj-lt"/>
              </a:rPr>
              <a:t>transformers, specifically designed to supply measuring instruments, meters, relays and other similar apparatus</a:t>
            </a:r>
            <a:r>
              <a:rPr lang="en-US" sz="1200" dirty="0" smtClean="0">
                <a:solidFill>
                  <a:srgbClr val="002060"/>
                </a:solidFill>
                <a:latin typeface="+mj-lt"/>
              </a:rPr>
              <a:t>,</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with low-voltage windings specifically designed for use with rectifiers to provide a DC supply</a:t>
            </a:r>
            <a:r>
              <a:rPr lang="en-US" sz="1200" dirty="0" smtClean="0">
                <a:solidFill>
                  <a:srgbClr val="002060"/>
                </a:solidFill>
                <a:latin typeface="+mj-lt"/>
              </a:rPr>
              <a:t>,</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specifically designed to be directly connected to a </a:t>
            </a:r>
            <a:r>
              <a:rPr lang="en-US" sz="1200" dirty="0" smtClean="0">
                <a:solidFill>
                  <a:srgbClr val="002060"/>
                </a:solidFill>
                <a:latin typeface="+mj-lt"/>
              </a:rPr>
              <a:t>furnace</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specifically designed for offshore applications and floating offshore </a:t>
            </a:r>
            <a:r>
              <a:rPr lang="en-US" sz="1200" dirty="0" smtClean="0">
                <a:solidFill>
                  <a:srgbClr val="002060"/>
                </a:solidFill>
                <a:latin typeface="+mj-lt"/>
              </a:rPr>
              <a:t>applications</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specially designed for emergency </a:t>
            </a:r>
            <a:r>
              <a:rPr lang="en-US" sz="1200" dirty="0" smtClean="0">
                <a:solidFill>
                  <a:srgbClr val="002060"/>
                </a:solidFill>
                <a:latin typeface="+mj-lt"/>
              </a:rPr>
              <a:t>installations</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and auto-transformers specifically designed for railway feeding systems, </a:t>
            </a:r>
            <a:endParaRPr lang="en-US" sz="1200" dirty="0" smtClean="0">
              <a:solidFill>
                <a:srgbClr val="002060"/>
              </a:solidFill>
              <a:latin typeface="+mj-lt"/>
            </a:endParaRPr>
          </a:p>
          <a:p>
            <a:pPr marL="285750" indent="-285750">
              <a:buFont typeface="Arial" panose="020B0604020202020204" pitchFamily="34" charset="0"/>
              <a:buChar char="•"/>
            </a:pPr>
            <a:r>
              <a:rPr lang="en-US" sz="1200" dirty="0" smtClean="0">
                <a:solidFill>
                  <a:srgbClr val="002060"/>
                </a:solidFill>
                <a:latin typeface="+mj-lt"/>
              </a:rPr>
              <a:t>earthing </a:t>
            </a:r>
            <a:r>
              <a:rPr lang="en-US" sz="1200" dirty="0">
                <a:solidFill>
                  <a:srgbClr val="002060"/>
                </a:solidFill>
                <a:latin typeface="+mj-lt"/>
              </a:rPr>
              <a:t>or grounding transformers, this is, three-phase transformers intended to provide a neutral point for system grounding </a:t>
            </a:r>
            <a:r>
              <a:rPr lang="en-US" sz="1200" dirty="0" smtClean="0">
                <a:solidFill>
                  <a:srgbClr val="002060"/>
                </a:solidFill>
                <a:latin typeface="+mj-lt"/>
              </a:rPr>
              <a:t>purposes</a:t>
            </a:r>
          </a:p>
          <a:p>
            <a:pPr marL="285750" indent="-285750">
              <a:buFont typeface="Arial" panose="020B0604020202020204" pitchFamily="34" charset="0"/>
              <a:buChar char="•"/>
            </a:pPr>
            <a:r>
              <a:rPr lang="en-US" sz="1200" dirty="0" smtClean="0">
                <a:solidFill>
                  <a:srgbClr val="002060"/>
                </a:solidFill>
                <a:latin typeface="+mj-lt"/>
              </a:rPr>
              <a:t>traction </a:t>
            </a:r>
            <a:r>
              <a:rPr lang="en-US" sz="1200" dirty="0">
                <a:solidFill>
                  <a:srgbClr val="002060"/>
                </a:solidFill>
                <a:latin typeface="+mj-lt"/>
              </a:rPr>
              <a:t>transformers mounted on rolling stock, this is, transformers connected to an AC or DC contact line, directly or through a converter, used in fixed installations of railway </a:t>
            </a:r>
            <a:r>
              <a:rPr lang="en-US" sz="1200" dirty="0" smtClean="0">
                <a:solidFill>
                  <a:srgbClr val="002060"/>
                </a:solidFill>
                <a:latin typeface="+mj-lt"/>
              </a:rPr>
              <a:t>applications</a:t>
            </a:r>
          </a:p>
          <a:p>
            <a:pPr marL="285750" indent="-285750">
              <a:buFont typeface="Arial" panose="020B0604020202020204" pitchFamily="34" charset="0"/>
              <a:buChar char="•"/>
            </a:pPr>
            <a:r>
              <a:rPr lang="en-US" sz="1200" dirty="0" smtClean="0">
                <a:solidFill>
                  <a:srgbClr val="002060"/>
                </a:solidFill>
                <a:latin typeface="+mj-lt"/>
              </a:rPr>
              <a:t>starting </a:t>
            </a:r>
            <a:r>
              <a:rPr lang="en-US" sz="1200" dirty="0">
                <a:solidFill>
                  <a:srgbClr val="002060"/>
                </a:solidFill>
                <a:latin typeface="+mj-lt"/>
              </a:rPr>
              <a:t>transformers, specifically designed for starting three-phase induction motors so as to eliminate supply voltage </a:t>
            </a:r>
            <a:r>
              <a:rPr lang="en-US" sz="1200" dirty="0" smtClean="0">
                <a:solidFill>
                  <a:srgbClr val="002060"/>
                </a:solidFill>
                <a:latin typeface="+mj-lt"/>
              </a:rPr>
              <a:t>dips</a:t>
            </a:r>
          </a:p>
          <a:p>
            <a:pPr marL="285750" indent="-285750">
              <a:buFont typeface="Arial" panose="020B0604020202020204" pitchFamily="34" charset="0"/>
              <a:buChar char="•"/>
            </a:pPr>
            <a:r>
              <a:rPr lang="en-US" sz="1200" dirty="0" smtClean="0">
                <a:solidFill>
                  <a:srgbClr val="002060"/>
                </a:solidFill>
                <a:latin typeface="+mj-lt"/>
              </a:rPr>
              <a:t>testing </a:t>
            </a:r>
            <a:r>
              <a:rPr lang="en-US" sz="1200" dirty="0">
                <a:solidFill>
                  <a:srgbClr val="002060"/>
                </a:solidFill>
                <a:latin typeface="+mj-lt"/>
              </a:rPr>
              <a:t>transformers, specifically designed to be used in a circuit to produce a specific voltage or current for the purpose of testing electrical </a:t>
            </a:r>
            <a:r>
              <a:rPr lang="en-US" sz="1200" dirty="0" smtClean="0">
                <a:solidFill>
                  <a:srgbClr val="002060"/>
                </a:solidFill>
                <a:latin typeface="+mj-lt"/>
              </a:rPr>
              <a:t>equipment</a:t>
            </a:r>
          </a:p>
          <a:p>
            <a:pPr marL="285750" indent="-285750">
              <a:buFont typeface="Arial" panose="020B0604020202020204" pitchFamily="34" charset="0"/>
              <a:buChar char="•"/>
            </a:pPr>
            <a:r>
              <a:rPr lang="en-US" sz="1200" dirty="0" smtClean="0">
                <a:solidFill>
                  <a:srgbClr val="002060"/>
                </a:solidFill>
                <a:latin typeface="+mj-lt"/>
              </a:rPr>
              <a:t>welding </a:t>
            </a:r>
            <a:r>
              <a:rPr lang="en-US" sz="1200" dirty="0">
                <a:solidFill>
                  <a:srgbClr val="002060"/>
                </a:solidFill>
                <a:latin typeface="+mj-lt"/>
              </a:rPr>
              <a:t>transformers, specifically designed for use in arc welding equipment or resistance welding </a:t>
            </a:r>
            <a:r>
              <a:rPr lang="en-US" sz="1200" dirty="0" smtClean="0">
                <a:solidFill>
                  <a:srgbClr val="002060"/>
                </a:solidFill>
                <a:latin typeface="+mj-lt"/>
              </a:rPr>
              <a:t>equipment</a:t>
            </a: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specifically designed for explosion-proof and underground mining applications </a:t>
            </a:r>
            <a:endParaRPr lang="en-US" sz="1200" dirty="0" smtClean="0">
              <a:solidFill>
                <a:srgbClr val="002060"/>
              </a:solidFill>
              <a:latin typeface="+mj-lt"/>
            </a:endParaRPr>
          </a:p>
          <a:p>
            <a:pPr marL="285750" indent="-285750">
              <a:buFont typeface="Arial" panose="020B0604020202020204" pitchFamily="34" charset="0"/>
              <a:buChar char="•"/>
            </a:pPr>
            <a:r>
              <a:rPr lang="en-US" sz="1200" dirty="0" smtClean="0">
                <a:solidFill>
                  <a:srgbClr val="002060"/>
                </a:solidFill>
                <a:latin typeface="+mj-lt"/>
              </a:rPr>
              <a:t>transformers </a:t>
            </a:r>
            <a:r>
              <a:rPr lang="en-US" sz="1200" dirty="0">
                <a:solidFill>
                  <a:srgbClr val="002060"/>
                </a:solidFill>
                <a:latin typeface="+mj-lt"/>
              </a:rPr>
              <a:t>specifically designed for deep water (submerged) </a:t>
            </a:r>
            <a:r>
              <a:rPr lang="en-US" sz="1200" dirty="0" smtClean="0">
                <a:solidFill>
                  <a:srgbClr val="002060"/>
                </a:solidFill>
                <a:latin typeface="+mj-lt"/>
              </a:rPr>
              <a:t>applications</a:t>
            </a:r>
          </a:p>
          <a:p>
            <a:pPr marL="285750" indent="-285750">
              <a:buFont typeface="Arial" panose="020B0604020202020204" pitchFamily="34" charset="0"/>
              <a:buChar char="•"/>
            </a:pPr>
            <a:r>
              <a:rPr lang="en-US" sz="1200" dirty="0" smtClean="0">
                <a:solidFill>
                  <a:srgbClr val="002060"/>
                </a:solidFill>
                <a:latin typeface="+mj-lt"/>
              </a:rPr>
              <a:t>medium </a:t>
            </a:r>
            <a:r>
              <a:rPr lang="en-US" sz="1200" dirty="0">
                <a:solidFill>
                  <a:srgbClr val="002060"/>
                </a:solidFill>
                <a:latin typeface="+mj-lt"/>
              </a:rPr>
              <a:t>Voltage (MV) to Medium Voltage (MV) interface transformers up to 5 </a:t>
            </a:r>
            <a:r>
              <a:rPr lang="en-US" sz="1200" dirty="0" smtClean="0">
                <a:solidFill>
                  <a:srgbClr val="002060"/>
                </a:solidFill>
                <a:latin typeface="+mj-lt"/>
              </a:rPr>
              <a:t>MVA</a:t>
            </a:r>
          </a:p>
          <a:p>
            <a:pPr marL="285750" indent="-285750">
              <a:buFont typeface="Arial" panose="020B0604020202020204" pitchFamily="34" charset="0"/>
              <a:buChar char="•"/>
            </a:pPr>
            <a:r>
              <a:rPr lang="en-US" sz="1200" dirty="0" smtClean="0">
                <a:solidFill>
                  <a:srgbClr val="002060"/>
                </a:solidFill>
                <a:latin typeface="+mj-lt"/>
              </a:rPr>
              <a:t>large </a:t>
            </a:r>
            <a:r>
              <a:rPr lang="en-US" sz="1200" dirty="0">
                <a:solidFill>
                  <a:srgbClr val="002060"/>
                </a:solidFill>
                <a:latin typeface="+mj-lt"/>
              </a:rPr>
              <a:t>power transformers where it is demonstrated that for a particular application, technically feasible alternatives are not available to meet the minimum efficiency requirements set out by this </a:t>
            </a:r>
            <a:r>
              <a:rPr lang="en-US" sz="1200" dirty="0" smtClean="0">
                <a:solidFill>
                  <a:srgbClr val="002060"/>
                </a:solidFill>
                <a:latin typeface="+mj-lt"/>
              </a:rPr>
              <a:t>Regulation</a:t>
            </a:r>
          </a:p>
          <a:p>
            <a:pPr marL="285750" indent="-285750">
              <a:buFont typeface="Arial" panose="020B0604020202020204" pitchFamily="34" charset="0"/>
              <a:buChar char="•"/>
            </a:pPr>
            <a:r>
              <a:rPr lang="en-US" sz="1200" dirty="0" smtClean="0">
                <a:solidFill>
                  <a:srgbClr val="002060"/>
                </a:solidFill>
                <a:latin typeface="+mj-lt"/>
              </a:rPr>
              <a:t>large </a:t>
            </a:r>
            <a:r>
              <a:rPr lang="en-US" sz="1200" dirty="0">
                <a:solidFill>
                  <a:srgbClr val="002060"/>
                </a:solidFill>
                <a:latin typeface="+mj-lt"/>
              </a:rPr>
              <a:t>power transformers which are like for like replacements in the same physical location/installation for existing large power transformers, where this replacement cannot be achieved without entailing disproportionate costs associated to their transportation and/or installation, </a:t>
            </a:r>
            <a:endParaRPr lang="it-IT" sz="1200" dirty="0" smtClean="0">
              <a:solidFill>
                <a:srgbClr val="002060"/>
              </a:solidFill>
              <a:latin typeface="+mj-lt"/>
            </a:endParaRPr>
          </a:p>
        </p:txBody>
      </p:sp>
      <p:sp>
        <p:nvSpPr>
          <p:cNvPr id="4" name="Tytuł 1"/>
          <p:cNvSpPr txBox="1">
            <a:spLocks/>
          </p:cNvSpPr>
          <p:nvPr/>
        </p:nvSpPr>
        <p:spPr bwMode="auto">
          <a:xfrm>
            <a:off x="179512" y="692986"/>
            <a:ext cx="87137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9900"/>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a:lstStyle>
          <a:p>
            <a:pPr algn="ctr"/>
            <a:r>
              <a:rPr lang="en-US" sz="1800" dirty="0">
                <a:solidFill>
                  <a:srgbClr val="000099"/>
                </a:solidFill>
              </a:rPr>
              <a:t>COMMISSION REGULATION (EU) No 548/2014 </a:t>
            </a:r>
          </a:p>
          <a:p>
            <a:pPr algn="ctr"/>
            <a:r>
              <a:rPr lang="en-US" sz="1600" dirty="0">
                <a:solidFill>
                  <a:srgbClr val="000099"/>
                </a:solidFill>
              </a:rPr>
              <a:t>of 21 May 2014</a:t>
            </a:r>
          </a:p>
          <a:p>
            <a:pPr algn="ctr"/>
            <a:r>
              <a:rPr lang="en-US" sz="1600" dirty="0">
                <a:solidFill>
                  <a:srgbClr val="000099"/>
                </a:solidFill>
              </a:rPr>
              <a:t>on implementing Directive 2009/125/EC of the European Parliament and of the Council with regard to small, medium and large power transformers </a:t>
            </a:r>
          </a:p>
          <a:p>
            <a:pPr lvl="0">
              <a:spcBef>
                <a:spcPct val="20000"/>
              </a:spcBef>
              <a:defRPr/>
            </a:pPr>
            <a:endParaRPr lang="en-US" sz="1600" b="0" dirty="0">
              <a:solidFill>
                <a:srgbClr val="000099"/>
              </a:solidFill>
            </a:endParaRPr>
          </a:p>
        </p:txBody>
      </p:sp>
      <p:sp>
        <p:nvSpPr>
          <p:cNvPr id="3" name="投影片編號版面配置區 2"/>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32</a:t>
            </a:fld>
            <a:endParaRPr lang="zh-TW" altLang="en-US"/>
          </a:p>
        </p:txBody>
      </p:sp>
      <p:pic>
        <p:nvPicPr>
          <p:cNvPr id="7" name="Picture 2" descr="http://www.attivitaeuropee.cnr.it/sites/default/files/antonella/european_commission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959" y="191900"/>
            <a:ext cx="583793" cy="6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49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2769989"/>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
            </a:r>
            <a:br>
              <a:rPr lang="it-IT" sz="3600" b="1" dirty="0" smtClean="0">
                <a:solidFill>
                  <a:schemeClr val="bg1"/>
                </a:solidFill>
              </a:rPr>
            </a:br>
            <a:r>
              <a:rPr lang="it-IT" sz="3600" b="1" dirty="0" err="1" smtClean="0">
                <a:solidFill>
                  <a:schemeClr val="bg1"/>
                </a:solidFill>
              </a:rPr>
              <a:t>Power</a:t>
            </a:r>
            <a:r>
              <a:rPr lang="it-IT" sz="3600" b="1" dirty="0" smtClean="0">
                <a:solidFill>
                  <a:schemeClr val="bg1"/>
                </a:solidFill>
              </a:rPr>
              <a:t> transformer (re)</a:t>
            </a:r>
            <a:r>
              <a:rPr lang="it-IT" sz="3600" b="1" dirty="0" err="1" smtClean="0">
                <a:solidFill>
                  <a:schemeClr val="bg1"/>
                </a:solidFill>
              </a:rPr>
              <a:t>classification</a:t>
            </a:r>
            <a:r>
              <a:rPr lang="it-IT" sz="3600" b="1" dirty="0" smtClean="0">
                <a:solidFill>
                  <a:schemeClr val="bg1"/>
                </a:solidFill>
              </a:rPr>
              <a:t> </a:t>
            </a:r>
            <a:br>
              <a:rPr lang="it-IT" sz="3600" b="1" dirty="0" smtClean="0">
                <a:solidFill>
                  <a:schemeClr val="bg1"/>
                </a:solidFill>
              </a:rPr>
            </a:br>
            <a:r>
              <a:rPr lang="it-IT" sz="3600" b="1" dirty="0" smtClean="0">
                <a:solidFill>
                  <a:schemeClr val="bg1"/>
                </a:solidFill>
              </a:rPr>
              <a:t>and </a:t>
            </a:r>
            <a:r>
              <a:rPr lang="it-IT" sz="3600" b="1" dirty="0" err="1" smtClean="0">
                <a:solidFill>
                  <a:schemeClr val="bg1"/>
                </a:solidFill>
              </a:rPr>
              <a:t>metrics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6.</a:t>
            </a:r>
            <a:endParaRPr lang="en-US" sz="28700" b="1" dirty="0" err="1" smtClean="0">
              <a:solidFill>
                <a:schemeClr val="bg2"/>
              </a:solidFill>
            </a:endParaRPr>
          </a:p>
        </p:txBody>
      </p:sp>
    </p:spTree>
    <p:extLst>
      <p:ext uri="{BB962C8B-B14F-4D97-AF65-F5344CB8AC3E}">
        <p14:creationId xmlns:p14="http://schemas.microsoft.com/office/powerpoint/2010/main" val="2316528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85800"/>
            <a:ext cx="7427168" cy="580926"/>
          </a:xfrm>
        </p:spPr>
        <p:txBody>
          <a:bodyPr/>
          <a:lstStyle/>
          <a:p>
            <a:r>
              <a:rPr lang="it-IT" dirty="0" err="1" smtClean="0"/>
              <a:t>Power</a:t>
            </a:r>
            <a:r>
              <a:rPr lang="it-IT" dirty="0" smtClean="0"/>
              <a:t> transformer (re-)</a:t>
            </a:r>
            <a:r>
              <a:rPr lang="it-IT" dirty="0" err="1" smtClean="0"/>
              <a:t>classification</a:t>
            </a:r>
            <a:endParaRPr lang="it-IT" dirty="0"/>
          </a:p>
        </p:txBody>
      </p:sp>
      <p:sp>
        <p:nvSpPr>
          <p:cNvPr id="3" name="Segnaposto contenuto 2"/>
          <p:cNvSpPr>
            <a:spLocks noGrp="1"/>
          </p:cNvSpPr>
          <p:nvPr>
            <p:ph idx="1"/>
          </p:nvPr>
        </p:nvSpPr>
        <p:spPr>
          <a:xfrm>
            <a:off x="2771800" y="5966756"/>
            <a:ext cx="1152128" cy="504055"/>
          </a:xfrm>
        </p:spPr>
        <p:txBody>
          <a:bodyPr/>
          <a:lstStyle/>
          <a:p>
            <a:pPr marL="0" indent="0" algn="ctr">
              <a:buNone/>
            </a:pPr>
            <a:r>
              <a:rPr lang="it-IT" sz="2400" dirty="0" smtClean="0">
                <a:latin typeface="Arial Narrow" pitchFamily="34" charset="0"/>
              </a:rPr>
              <a:t>5 </a:t>
            </a:r>
            <a:r>
              <a:rPr lang="it-IT" sz="2400" dirty="0" err="1" smtClean="0">
                <a:latin typeface="Arial Narrow" pitchFamily="34" charset="0"/>
              </a:rPr>
              <a:t>kVA</a:t>
            </a:r>
            <a:endParaRPr lang="it-IT" sz="2400" dirty="0">
              <a:latin typeface="Arial Narrow" pitchFamily="34" charset="0"/>
            </a:endParaRPr>
          </a:p>
        </p:txBody>
      </p:sp>
      <p:sp>
        <p:nvSpPr>
          <p:cNvPr id="4" name="Segnaposto numero diapositiva 3"/>
          <p:cNvSpPr>
            <a:spLocks noGrp="1"/>
          </p:cNvSpPr>
          <p:nvPr>
            <p:ph type="sldNum" sz="quarter" idx="12"/>
          </p:nvPr>
        </p:nvSpPr>
        <p:spPr/>
        <p:txBody>
          <a:bodyPr/>
          <a:lstStyle/>
          <a:p>
            <a:pPr>
              <a:defRPr/>
            </a:pPr>
            <a:fld id="{B777F290-8628-4B9A-AE36-09E680D7D994}" type="slidenum">
              <a:rPr lang="it-IT" smtClean="0"/>
              <a:pPr>
                <a:defRPr/>
              </a:pPr>
              <a:t>34</a:t>
            </a:fld>
            <a:endParaRPr lang="it-IT"/>
          </a:p>
        </p:txBody>
      </p:sp>
      <p:sp>
        <p:nvSpPr>
          <p:cNvPr id="5" name="Rettangolo 4"/>
          <p:cNvSpPr/>
          <p:nvPr/>
        </p:nvSpPr>
        <p:spPr>
          <a:xfrm>
            <a:off x="2699792" y="1952834"/>
            <a:ext cx="648072" cy="399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347864" y="5729064"/>
            <a:ext cx="1791816" cy="22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699792" y="4221088"/>
            <a:ext cx="2439888" cy="1728192"/>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8"/>
          <p:cNvCxnSpPr>
            <a:endCxn id="22" idx="3"/>
          </p:cNvCxnSpPr>
          <p:nvPr/>
        </p:nvCxnSpPr>
        <p:spPr>
          <a:xfrm>
            <a:off x="4949180" y="5936580"/>
            <a:ext cx="1670229"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
        <p:nvSpPr>
          <p:cNvPr id="10" name="Segnaposto contenuto 2"/>
          <p:cNvSpPr txBox="1">
            <a:spLocks/>
          </p:cNvSpPr>
          <p:nvPr/>
        </p:nvSpPr>
        <p:spPr bwMode="auto">
          <a:xfrm>
            <a:off x="4572000" y="594928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40 MVA</a:t>
            </a:r>
            <a:endParaRPr lang="it-IT" sz="2400" dirty="0">
              <a:latin typeface="Arial Narrow" pitchFamily="34" charset="0"/>
            </a:endParaRPr>
          </a:p>
        </p:txBody>
      </p:sp>
      <p:sp>
        <p:nvSpPr>
          <p:cNvPr id="11" name="Segnaposto contenuto 2"/>
          <p:cNvSpPr txBox="1">
            <a:spLocks/>
          </p:cNvSpPr>
          <p:nvPr/>
        </p:nvSpPr>
        <p:spPr bwMode="auto">
          <a:xfrm>
            <a:off x="6804248" y="5931804"/>
            <a:ext cx="57606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err="1" smtClean="0">
                <a:latin typeface="Arial Narrow" pitchFamily="34" charset="0"/>
              </a:rPr>
              <a:t>Sr</a:t>
            </a:r>
            <a:endParaRPr lang="it-IT" sz="2400" dirty="0">
              <a:latin typeface="Arial Narrow" pitchFamily="34" charset="0"/>
            </a:endParaRPr>
          </a:p>
        </p:txBody>
      </p:sp>
      <p:sp>
        <p:nvSpPr>
          <p:cNvPr id="12" name="Segnaposto contenuto 2"/>
          <p:cNvSpPr txBox="1">
            <a:spLocks/>
          </p:cNvSpPr>
          <p:nvPr/>
        </p:nvSpPr>
        <p:spPr bwMode="auto">
          <a:xfrm>
            <a:off x="1403648" y="5445224"/>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1,1 </a:t>
            </a:r>
            <a:r>
              <a:rPr lang="it-IT" sz="2400" dirty="0" err="1" smtClean="0">
                <a:latin typeface="Arial Narrow" pitchFamily="34" charset="0"/>
              </a:rPr>
              <a:t>kV</a:t>
            </a:r>
            <a:endParaRPr lang="it-IT" sz="2400" dirty="0">
              <a:latin typeface="Arial Narrow" pitchFamily="34" charset="0"/>
            </a:endParaRPr>
          </a:p>
        </p:txBody>
      </p:sp>
      <p:sp>
        <p:nvSpPr>
          <p:cNvPr id="13" name="Segnaposto contenuto 2"/>
          <p:cNvSpPr txBox="1">
            <a:spLocks/>
          </p:cNvSpPr>
          <p:nvPr/>
        </p:nvSpPr>
        <p:spPr bwMode="auto">
          <a:xfrm>
            <a:off x="1403648" y="396906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36 </a:t>
            </a:r>
            <a:r>
              <a:rPr lang="it-IT" sz="2400" dirty="0" err="1" smtClean="0">
                <a:latin typeface="Arial Narrow" pitchFamily="34" charset="0"/>
              </a:rPr>
              <a:t>kV</a:t>
            </a:r>
            <a:endParaRPr lang="it-IT" sz="2400" dirty="0">
              <a:latin typeface="Arial Narrow" pitchFamily="34" charset="0"/>
            </a:endParaRPr>
          </a:p>
        </p:txBody>
      </p:sp>
      <p:sp>
        <p:nvSpPr>
          <p:cNvPr id="14" name="Segnaposto contenuto 2"/>
          <p:cNvSpPr txBox="1">
            <a:spLocks/>
          </p:cNvSpPr>
          <p:nvPr/>
        </p:nvSpPr>
        <p:spPr bwMode="auto">
          <a:xfrm>
            <a:off x="1376137" y="2132857"/>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err="1" smtClean="0">
                <a:latin typeface="Arial Narrow" pitchFamily="34" charset="0"/>
              </a:rPr>
              <a:t>Um</a:t>
            </a:r>
            <a:endParaRPr lang="it-IT" sz="2400" dirty="0">
              <a:latin typeface="Arial Narrow" pitchFamily="34" charset="0"/>
            </a:endParaRPr>
          </a:p>
        </p:txBody>
      </p:sp>
      <p:sp>
        <p:nvSpPr>
          <p:cNvPr id="15" name="Segnaposto contenuto 2"/>
          <p:cNvSpPr txBox="1">
            <a:spLocks/>
          </p:cNvSpPr>
          <p:nvPr/>
        </p:nvSpPr>
        <p:spPr bwMode="auto">
          <a:xfrm>
            <a:off x="3131840" y="4365104"/>
            <a:ext cx="2230119"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M</a:t>
            </a:r>
            <a:br>
              <a:rPr lang="it-IT" sz="4000" b="1" dirty="0" smtClean="0">
                <a:latin typeface="Arial Narrow" pitchFamily="34" charset="0"/>
              </a:rPr>
            </a:br>
            <a:r>
              <a:rPr lang="it-IT" sz="2800" b="1" dirty="0" smtClean="0">
                <a:solidFill>
                  <a:schemeClr val="bg1"/>
                </a:solidFill>
                <a:latin typeface="Arial Narrow" pitchFamily="34" charset="0"/>
              </a:rPr>
              <a:t>Medium</a:t>
            </a:r>
            <a:endParaRPr lang="it-IT" sz="4000" b="1" dirty="0">
              <a:solidFill>
                <a:schemeClr val="bg1"/>
              </a:solidFill>
              <a:latin typeface="Arial Narrow" pitchFamily="34" charset="0"/>
            </a:endParaRPr>
          </a:p>
        </p:txBody>
      </p:sp>
      <p:sp>
        <p:nvSpPr>
          <p:cNvPr id="16" name="Segnaposto contenuto 2"/>
          <p:cNvSpPr txBox="1">
            <a:spLocks/>
          </p:cNvSpPr>
          <p:nvPr/>
        </p:nvSpPr>
        <p:spPr bwMode="auto">
          <a:xfrm>
            <a:off x="5232715" y="2996952"/>
            <a:ext cx="1499525"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L</a:t>
            </a:r>
            <a:br>
              <a:rPr lang="it-IT" sz="4000" b="1" dirty="0" smtClean="0">
                <a:latin typeface="Arial Narrow" pitchFamily="34" charset="0"/>
              </a:rPr>
            </a:br>
            <a:r>
              <a:rPr lang="it-IT" sz="2800" b="1" dirty="0" smtClean="0">
                <a:solidFill>
                  <a:schemeClr val="bg1">
                    <a:lumMod val="50000"/>
                  </a:schemeClr>
                </a:solidFill>
                <a:latin typeface="Arial Narrow" pitchFamily="34" charset="0"/>
              </a:rPr>
              <a:t>Large</a:t>
            </a:r>
            <a:endParaRPr lang="it-IT" sz="2800" b="1" dirty="0">
              <a:solidFill>
                <a:schemeClr val="bg1">
                  <a:lumMod val="50000"/>
                </a:schemeClr>
              </a:solidFill>
              <a:latin typeface="Arial Narrow" pitchFamily="34" charset="0"/>
            </a:endParaRPr>
          </a:p>
        </p:txBody>
      </p:sp>
      <p:sp>
        <p:nvSpPr>
          <p:cNvPr id="20" name="Segnaposto contenuto 2"/>
          <p:cNvSpPr txBox="1">
            <a:spLocks/>
          </p:cNvSpPr>
          <p:nvPr/>
        </p:nvSpPr>
        <p:spPr bwMode="auto">
          <a:xfrm>
            <a:off x="7020272" y="5327479"/>
            <a:ext cx="165618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solidFill>
                  <a:schemeClr val="bg1">
                    <a:lumMod val="75000"/>
                  </a:schemeClr>
                </a:solidFill>
                <a:latin typeface="Arial Narrow" pitchFamily="34" charset="0"/>
              </a:rPr>
              <a:t>1000 MVA</a:t>
            </a:r>
            <a:endParaRPr lang="it-IT" sz="2400" dirty="0">
              <a:solidFill>
                <a:schemeClr val="bg1">
                  <a:lumMod val="75000"/>
                </a:schemeClr>
              </a:solidFill>
              <a:latin typeface="Arial Narrow" pitchFamily="34" charset="0"/>
            </a:endParaRPr>
          </a:p>
        </p:txBody>
      </p:sp>
      <p:sp>
        <p:nvSpPr>
          <p:cNvPr id="21" name="Triangolo isoscele 20"/>
          <p:cNvSpPr/>
          <p:nvPr/>
        </p:nvSpPr>
        <p:spPr>
          <a:xfrm>
            <a:off x="2627784" y="1952835"/>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riangolo isoscele 21"/>
          <p:cNvSpPr/>
          <p:nvPr/>
        </p:nvSpPr>
        <p:spPr>
          <a:xfrm rot="5400000">
            <a:off x="6889439" y="5594542"/>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Segnaposto contenuto 2"/>
          <p:cNvSpPr txBox="1">
            <a:spLocks/>
          </p:cNvSpPr>
          <p:nvPr/>
        </p:nvSpPr>
        <p:spPr bwMode="auto">
          <a:xfrm>
            <a:off x="3128712" y="5363038"/>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000" b="1" dirty="0" smtClean="0">
                <a:latin typeface="Arial Narrow" pitchFamily="34" charset="0"/>
              </a:rPr>
              <a:t>EN50588-1</a:t>
            </a:r>
            <a:endParaRPr lang="it-IT" sz="2000" b="1" dirty="0">
              <a:solidFill>
                <a:schemeClr val="bg1"/>
              </a:solidFill>
              <a:latin typeface="Arial Narrow" pitchFamily="34" charset="0"/>
            </a:endParaRPr>
          </a:p>
        </p:txBody>
      </p:sp>
      <p:sp>
        <p:nvSpPr>
          <p:cNvPr id="25" name="Segnaposto contenuto 2"/>
          <p:cNvSpPr txBox="1">
            <a:spLocks/>
          </p:cNvSpPr>
          <p:nvPr/>
        </p:nvSpPr>
        <p:spPr bwMode="auto">
          <a:xfrm>
            <a:off x="4898132" y="4077072"/>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000" b="1" dirty="0" smtClean="0">
                <a:latin typeface="Arial Narrow" pitchFamily="34" charset="0"/>
              </a:rPr>
              <a:t>EN50629</a:t>
            </a:r>
            <a:endParaRPr lang="it-IT" sz="2000" b="1" dirty="0">
              <a:solidFill>
                <a:schemeClr val="bg1"/>
              </a:solidFill>
              <a:latin typeface="Arial Narrow" pitchFamily="34" charset="0"/>
            </a:endParaRPr>
          </a:p>
        </p:txBody>
      </p:sp>
    </p:spTree>
    <p:extLst>
      <p:ext uri="{BB962C8B-B14F-4D97-AF65-F5344CB8AC3E}">
        <p14:creationId xmlns:p14="http://schemas.microsoft.com/office/powerpoint/2010/main" val="31938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4258894" y="4020853"/>
            <a:ext cx="2833385" cy="1740893"/>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3347864" y="1752600"/>
            <a:ext cx="3744416" cy="2260747"/>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381000" y="457200"/>
            <a:ext cx="7859216" cy="580926"/>
          </a:xfrm>
        </p:spPr>
        <p:txBody>
          <a:bodyPr>
            <a:normAutofit fontScale="90000"/>
          </a:bodyPr>
          <a:lstStyle/>
          <a:p>
            <a:r>
              <a:rPr lang="it-IT" sz="2400" dirty="0" smtClean="0"/>
              <a:t>Energy performance </a:t>
            </a:r>
            <a:r>
              <a:rPr lang="it-IT" sz="2400" dirty="0" err="1" smtClean="0"/>
              <a:t>classification</a:t>
            </a:r>
            <a:r>
              <a:rPr lang="it-IT" sz="2400" dirty="0" smtClean="0"/>
              <a:t/>
            </a:r>
            <a:br>
              <a:rPr lang="it-IT" sz="2400" dirty="0" smtClean="0"/>
            </a:br>
            <a:r>
              <a:rPr lang="it-IT" sz="3600" dirty="0" err="1" smtClean="0"/>
              <a:t>Max</a:t>
            </a:r>
            <a:r>
              <a:rPr lang="it-IT" sz="3600" dirty="0" smtClean="0"/>
              <a:t> </a:t>
            </a:r>
            <a:r>
              <a:rPr lang="it-IT" sz="3600" dirty="0" err="1" smtClean="0"/>
              <a:t>losses</a:t>
            </a:r>
            <a:r>
              <a:rPr lang="it-IT" sz="3600" dirty="0" smtClean="0"/>
              <a:t> and </a:t>
            </a:r>
            <a:r>
              <a:rPr lang="it-IT" sz="3600" dirty="0" err="1" smtClean="0"/>
              <a:t>min</a:t>
            </a:r>
            <a:r>
              <a:rPr lang="it-IT" sz="3600" dirty="0" smtClean="0"/>
              <a:t> </a:t>
            </a:r>
            <a:r>
              <a:rPr lang="it-IT" sz="3600" dirty="0" err="1" smtClean="0"/>
              <a:t>efficiency</a:t>
            </a:r>
            <a:endParaRPr lang="it-IT" sz="3600" dirty="0"/>
          </a:p>
        </p:txBody>
      </p:sp>
      <p:sp>
        <p:nvSpPr>
          <p:cNvPr id="3" name="Segnaposto contenuto 2"/>
          <p:cNvSpPr>
            <a:spLocks noGrp="1"/>
          </p:cNvSpPr>
          <p:nvPr>
            <p:ph idx="1"/>
          </p:nvPr>
        </p:nvSpPr>
        <p:spPr>
          <a:xfrm>
            <a:off x="2411760" y="5766522"/>
            <a:ext cx="1152128" cy="504055"/>
          </a:xfrm>
        </p:spPr>
        <p:txBody>
          <a:bodyPr/>
          <a:lstStyle/>
          <a:p>
            <a:pPr marL="0" indent="0" algn="ctr">
              <a:buNone/>
            </a:pPr>
            <a:r>
              <a:rPr lang="it-IT" sz="2400" dirty="0" smtClean="0">
                <a:latin typeface="Arial Narrow" pitchFamily="34" charset="0"/>
              </a:rPr>
              <a:t>5 </a:t>
            </a:r>
            <a:r>
              <a:rPr lang="it-IT" sz="2400" dirty="0" err="1" smtClean="0">
                <a:latin typeface="Arial Narrow" pitchFamily="34" charset="0"/>
              </a:rPr>
              <a:t>kVA</a:t>
            </a:r>
            <a:endParaRPr lang="it-IT" sz="2400" dirty="0">
              <a:latin typeface="Arial Narrow" pitchFamily="34" charset="0"/>
            </a:endParaRPr>
          </a:p>
        </p:txBody>
      </p:sp>
      <p:sp>
        <p:nvSpPr>
          <p:cNvPr id="4" name="Segnaposto numero diapositiva 3"/>
          <p:cNvSpPr>
            <a:spLocks noGrp="1"/>
          </p:cNvSpPr>
          <p:nvPr>
            <p:ph type="sldNum" sz="quarter" idx="12"/>
          </p:nvPr>
        </p:nvSpPr>
        <p:spPr/>
        <p:txBody>
          <a:bodyPr/>
          <a:lstStyle/>
          <a:p>
            <a:pPr>
              <a:defRPr/>
            </a:pPr>
            <a:fld id="{B777F290-8628-4B9A-AE36-09E680D7D994}" type="slidenum">
              <a:rPr lang="it-IT" smtClean="0"/>
              <a:pPr>
                <a:defRPr/>
              </a:pPr>
              <a:t>35</a:t>
            </a:fld>
            <a:endParaRPr lang="it-IT"/>
          </a:p>
        </p:txBody>
      </p:sp>
      <p:sp>
        <p:nvSpPr>
          <p:cNvPr id="5" name="Rettangolo 4"/>
          <p:cNvSpPr/>
          <p:nvPr/>
        </p:nvSpPr>
        <p:spPr>
          <a:xfrm>
            <a:off x="2699792" y="1752600"/>
            <a:ext cx="648072" cy="399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347864" y="5528830"/>
            <a:ext cx="1791816" cy="22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699792" y="4020854"/>
            <a:ext cx="2439888" cy="17281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8"/>
          <p:cNvCxnSpPr>
            <a:endCxn id="22" idx="3"/>
          </p:cNvCxnSpPr>
          <p:nvPr/>
        </p:nvCxnSpPr>
        <p:spPr>
          <a:xfrm>
            <a:off x="4949180" y="5736346"/>
            <a:ext cx="1670229"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
        <p:nvSpPr>
          <p:cNvPr id="10" name="Segnaposto contenuto 2"/>
          <p:cNvSpPr txBox="1">
            <a:spLocks/>
          </p:cNvSpPr>
          <p:nvPr/>
        </p:nvSpPr>
        <p:spPr bwMode="auto">
          <a:xfrm>
            <a:off x="4932040" y="576174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40 MVA</a:t>
            </a:r>
            <a:endParaRPr lang="it-IT" sz="2400" dirty="0">
              <a:latin typeface="Arial Narrow" pitchFamily="34" charset="0"/>
            </a:endParaRPr>
          </a:p>
        </p:txBody>
      </p:sp>
      <p:sp>
        <p:nvSpPr>
          <p:cNvPr id="11" name="Segnaposto contenuto 2"/>
          <p:cNvSpPr txBox="1">
            <a:spLocks/>
          </p:cNvSpPr>
          <p:nvPr/>
        </p:nvSpPr>
        <p:spPr bwMode="auto">
          <a:xfrm>
            <a:off x="6804248" y="5731570"/>
            <a:ext cx="57606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err="1" smtClean="0">
                <a:latin typeface="Arial Narrow" pitchFamily="34" charset="0"/>
              </a:rPr>
              <a:t>Sr</a:t>
            </a:r>
            <a:endParaRPr lang="it-IT" sz="2400" dirty="0">
              <a:latin typeface="Arial Narrow" pitchFamily="34" charset="0"/>
            </a:endParaRPr>
          </a:p>
        </p:txBody>
      </p:sp>
      <p:sp>
        <p:nvSpPr>
          <p:cNvPr id="12" name="Segnaposto contenuto 2"/>
          <p:cNvSpPr txBox="1">
            <a:spLocks/>
          </p:cNvSpPr>
          <p:nvPr/>
        </p:nvSpPr>
        <p:spPr bwMode="auto">
          <a:xfrm>
            <a:off x="1403648" y="524499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1,1 </a:t>
            </a:r>
            <a:r>
              <a:rPr lang="it-IT" sz="2400" dirty="0" err="1" smtClean="0">
                <a:latin typeface="Arial Narrow" pitchFamily="34" charset="0"/>
              </a:rPr>
              <a:t>kV</a:t>
            </a:r>
            <a:endParaRPr lang="it-IT" sz="2400" dirty="0">
              <a:latin typeface="Arial Narrow" pitchFamily="34" charset="0"/>
            </a:endParaRPr>
          </a:p>
        </p:txBody>
      </p:sp>
      <p:sp>
        <p:nvSpPr>
          <p:cNvPr id="13" name="Segnaposto contenuto 2"/>
          <p:cNvSpPr txBox="1">
            <a:spLocks/>
          </p:cNvSpPr>
          <p:nvPr/>
        </p:nvSpPr>
        <p:spPr bwMode="auto">
          <a:xfrm>
            <a:off x="1403648" y="376882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36 </a:t>
            </a:r>
            <a:r>
              <a:rPr lang="it-IT" sz="2400" dirty="0" err="1" smtClean="0">
                <a:latin typeface="Arial Narrow" pitchFamily="34" charset="0"/>
              </a:rPr>
              <a:t>kV</a:t>
            </a:r>
            <a:endParaRPr lang="it-IT" sz="2400" dirty="0">
              <a:latin typeface="Arial Narrow" pitchFamily="34" charset="0"/>
            </a:endParaRPr>
          </a:p>
        </p:txBody>
      </p:sp>
      <p:sp>
        <p:nvSpPr>
          <p:cNvPr id="14" name="Segnaposto contenuto 2"/>
          <p:cNvSpPr txBox="1">
            <a:spLocks/>
          </p:cNvSpPr>
          <p:nvPr/>
        </p:nvSpPr>
        <p:spPr bwMode="auto">
          <a:xfrm>
            <a:off x="1376137" y="1932623"/>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err="1" smtClean="0">
                <a:latin typeface="Arial Narrow" pitchFamily="34" charset="0"/>
              </a:rPr>
              <a:t>Um</a:t>
            </a:r>
            <a:endParaRPr lang="it-IT" sz="2400" dirty="0">
              <a:latin typeface="Arial Narrow" pitchFamily="34" charset="0"/>
            </a:endParaRPr>
          </a:p>
        </p:txBody>
      </p:sp>
      <p:sp>
        <p:nvSpPr>
          <p:cNvPr id="15" name="Segnaposto contenuto 2"/>
          <p:cNvSpPr txBox="1">
            <a:spLocks/>
          </p:cNvSpPr>
          <p:nvPr/>
        </p:nvSpPr>
        <p:spPr bwMode="auto">
          <a:xfrm>
            <a:off x="3146698" y="4432548"/>
            <a:ext cx="2230119"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M</a:t>
            </a:r>
            <a:br>
              <a:rPr lang="it-IT" sz="4000" b="1" dirty="0" smtClean="0">
                <a:latin typeface="Arial Narrow" pitchFamily="34" charset="0"/>
              </a:rPr>
            </a:br>
            <a:r>
              <a:rPr lang="it-IT" sz="2800" b="1" dirty="0" smtClean="0">
                <a:solidFill>
                  <a:schemeClr val="bg1"/>
                </a:solidFill>
                <a:latin typeface="Arial Narrow" pitchFamily="34" charset="0"/>
              </a:rPr>
              <a:t>Medium</a:t>
            </a:r>
            <a:endParaRPr lang="it-IT" sz="4000" b="1" dirty="0">
              <a:solidFill>
                <a:schemeClr val="bg1"/>
              </a:solidFill>
              <a:latin typeface="Arial Narrow" pitchFamily="34" charset="0"/>
            </a:endParaRPr>
          </a:p>
        </p:txBody>
      </p:sp>
      <p:sp>
        <p:nvSpPr>
          <p:cNvPr id="16" name="Segnaposto contenuto 2"/>
          <p:cNvSpPr txBox="1">
            <a:spLocks/>
          </p:cNvSpPr>
          <p:nvPr/>
        </p:nvSpPr>
        <p:spPr bwMode="auto">
          <a:xfrm>
            <a:off x="5232715" y="2796718"/>
            <a:ext cx="1499525"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L</a:t>
            </a:r>
            <a:br>
              <a:rPr lang="it-IT" sz="4000" b="1" dirty="0" smtClean="0">
                <a:latin typeface="Arial Narrow" pitchFamily="34" charset="0"/>
              </a:rPr>
            </a:br>
            <a:endParaRPr lang="it-IT" sz="2800" b="1" dirty="0">
              <a:solidFill>
                <a:schemeClr val="bg1">
                  <a:lumMod val="50000"/>
                </a:schemeClr>
              </a:solidFill>
              <a:latin typeface="Arial Narrow" pitchFamily="34" charset="0"/>
            </a:endParaRPr>
          </a:p>
        </p:txBody>
      </p:sp>
      <p:sp>
        <p:nvSpPr>
          <p:cNvPr id="21" name="Triangolo isoscele 20"/>
          <p:cNvSpPr/>
          <p:nvPr/>
        </p:nvSpPr>
        <p:spPr>
          <a:xfrm>
            <a:off x="2627784" y="1752601"/>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riangolo isoscele 21"/>
          <p:cNvSpPr/>
          <p:nvPr/>
        </p:nvSpPr>
        <p:spPr>
          <a:xfrm rot="5400000">
            <a:off x="6889439" y="5394308"/>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3347864" y="4020854"/>
            <a:ext cx="895907" cy="150797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Segnaposto contenuto 2"/>
          <p:cNvSpPr txBox="1">
            <a:spLocks/>
          </p:cNvSpPr>
          <p:nvPr/>
        </p:nvSpPr>
        <p:spPr bwMode="auto">
          <a:xfrm>
            <a:off x="398024" y="4397754"/>
            <a:ext cx="1655153" cy="75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it-IT"/>
            </a:defPPr>
            <a:lvl1pPr marL="0" indent="0" algn="ctr" eaLnBrk="0" hangingPunct="0">
              <a:spcBef>
                <a:spcPct val="20000"/>
              </a:spcBef>
              <a:buFont typeface="Arial" charset="0"/>
              <a:buNone/>
              <a:defRPr sz="2000">
                <a:solidFill>
                  <a:schemeClr val="bg1">
                    <a:lumMod val="50000"/>
                  </a:schemeClr>
                </a:solidFill>
                <a:latin typeface="Arial Narrow" pitchFamily="34" charset="0"/>
                <a:cs typeface="+mn-cs"/>
              </a:defRPr>
            </a:lvl1pPr>
            <a:lvl2pPr marL="742950" indent="-285750" eaLnBrk="0" hangingPunct="0">
              <a:spcBef>
                <a:spcPct val="20000"/>
              </a:spcBef>
              <a:buFont typeface="Arial" charset="0"/>
              <a:buChar char="–"/>
              <a:defRPr sz="2800">
                <a:solidFill>
                  <a:schemeClr val="tx2">
                    <a:lumMod val="75000"/>
                  </a:schemeClr>
                </a:solidFill>
                <a:latin typeface="+mn-lt"/>
                <a:cs typeface="+mn-cs"/>
              </a:defRPr>
            </a:lvl2pPr>
            <a:lvl3pPr marL="1143000" indent="-228600" eaLnBrk="0" hangingPunct="0">
              <a:spcBef>
                <a:spcPct val="20000"/>
              </a:spcBef>
              <a:buFont typeface="Arial" charset="0"/>
              <a:buChar char="•"/>
              <a:defRPr sz="2400">
                <a:solidFill>
                  <a:schemeClr val="tx2">
                    <a:lumMod val="75000"/>
                  </a:schemeClr>
                </a:solidFill>
                <a:latin typeface="+mn-lt"/>
                <a:cs typeface="+mn-cs"/>
              </a:defRPr>
            </a:lvl3pPr>
            <a:lvl4pPr marL="1600200" indent="-228600" eaLnBrk="0" hangingPunct="0">
              <a:spcBef>
                <a:spcPct val="20000"/>
              </a:spcBef>
              <a:buFont typeface="Arial" charset="0"/>
              <a:buChar char="–"/>
              <a:defRPr sz="2000">
                <a:solidFill>
                  <a:schemeClr val="tx2">
                    <a:lumMod val="75000"/>
                  </a:schemeClr>
                </a:solidFill>
                <a:latin typeface="+mn-lt"/>
                <a:cs typeface="+mn-cs"/>
              </a:defRPr>
            </a:lvl4pPr>
            <a:lvl5pPr marL="2057400" indent="-228600" eaLnBrk="0" hangingPunct="0">
              <a:spcBef>
                <a:spcPct val="20000"/>
              </a:spcBef>
              <a:buFont typeface="Arial" charset="0"/>
              <a:buChar char="»"/>
              <a:defRPr sz="2000">
                <a:solidFill>
                  <a:schemeClr val="tx2">
                    <a:lumMod val="75000"/>
                  </a:schemeClr>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it-IT" dirty="0" smtClean="0">
                <a:solidFill>
                  <a:srgbClr val="002060"/>
                </a:solidFill>
              </a:rPr>
              <a:t>MAXIMUM</a:t>
            </a:r>
            <a:r>
              <a:rPr lang="it-IT" dirty="0">
                <a:solidFill>
                  <a:srgbClr val="002060"/>
                </a:solidFill>
              </a:rPr>
              <a:t/>
            </a:r>
            <a:br>
              <a:rPr lang="it-IT" dirty="0">
                <a:solidFill>
                  <a:srgbClr val="002060"/>
                </a:solidFill>
              </a:rPr>
            </a:br>
            <a:r>
              <a:rPr lang="it-IT" dirty="0" smtClean="0">
                <a:solidFill>
                  <a:srgbClr val="002060"/>
                </a:solidFill>
              </a:rPr>
              <a:t>LOSSES</a:t>
            </a:r>
            <a:endParaRPr lang="it-IT" dirty="0">
              <a:solidFill>
                <a:srgbClr val="002060"/>
              </a:solidFill>
            </a:endParaRPr>
          </a:p>
        </p:txBody>
      </p:sp>
      <p:sp>
        <p:nvSpPr>
          <p:cNvPr id="28" name="Segnaposto contenuto 2"/>
          <p:cNvSpPr txBox="1">
            <a:spLocks/>
          </p:cNvSpPr>
          <p:nvPr/>
        </p:nvSpPr>
        <p:spPr bwMode="auto">
          <a:xfrm>
            <a:off x="3841345" y="2206723"/>
            <a:ext cx="1655153" cy="75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000" dirty="0" smtClean="0">
                <a:solidFill>
                  <a:srgbClr val="002060"/>
                </a:solidFill>
                <a:latin typeface="Arial Narrow" pitchFamily="34" charset="0"/>
              </a:rPr>
              <a:t>MINIMUM  EFFICIENCY</a:t>
            </a:r>
            <a:endParaRPr lang="it-IT" sz="2000" dirty="0">
              <a:solidFill>
                <a:srgbClr val="002060"/>
              </a:solidFill>
              <a:latin typeface="Arial Narrow" pitchFamily="34" charset="0"/>
            </a:endParaRPr>
          </a:p>
        </p:txBody>
      </p:sp>
      <p:sp>
        <p:nvSpPr>
          <p:cNvPr id="30" name="Segnaposto contenuto 2"/>
          <p:cNvSpPr txBox="1">
            <a:spLocks/>
          </p:cNvSpPr>
          <p:nvPr/>
        </p:nvSpPr>
        <p:spPr bwMode="auto">
          <a:xfrm>
            <a:off x="3538364" y="5755557"/>
            <a:ext cx="1406986"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3150 </a:t>
            </a:r>
            <a:r>
              <a:rPr lang="it-IT" sz="2400" dirty="0" err="1" smtClean="0">
                <a:latin typeface="Arial Narrow" pitchFamily="34" charset="0"/>
              </a:rPr>
              <a:t>kVA</a:t>
            </a:r>
            <a:endParaRPr lang="it-IT" sz="2400" dirty="0">
              <a:latin typeface="Arial Narrow" pitchFamily="34" charset="0"/>
            </a:endParaRPr>
          </a:p>
        </p:txBody>
      </p:sp>
      <p:cxnSp>
        <p:nvCxnSpPr>
          <p:cNvPr id="32" name="Connettore 1 31"/>
          <p:cNvCxnSpPr/>
          <p:nvPr/>
        </p:nvCxnSpPr>
        <p:spPr>
          <a:xfrm>
            <a:off x="1936685" y="4782336"/>
            <a:ext cx="1859132"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853856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Maximum LL and NLL</a:t>
            </a:r>
          </a:p>
        </p:txBody>
      </p:sp>
      <p:sp>
        <p:nvSpPr>
          <p:cNvPr id="4" name="Segnaposto numero diapositiva 3"/>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36</a:t>
            </a:fld>
            <a:endParaRPr lang="zh-TW" altLang="en-US"/>
          </a:p>
        </p:txBody>
      </p:sp>
      <p:sp>
        <p:nvSpPr>
          <p:cNvPr id="6" name="Segnaposto contenuto 5"/>
          <p:cNvSpPr>
            <a:spLocks noGrp="1"/>
          </p:cNvSpPr>
          <p:nvPr>
            <p:ph idx="1"/>
          </p:nvPr>
        </p:nvSpPr>
        <p:spPr>
          <a:xfrm>
            <a:off x="431798" y="1676400"/>
            <a:ext cx="8483601" cy="4248149"/>
          </a:xfrm>
        </p:spPr>
        <p:txBody>
          <a:bodyPr>
            <a:noAutofit/>
          </a:bodyPr>
          <a:lstStyle/>
          <a:p>
            <a:pPr marL="285750" lvl="0" indent="-285750">
              <a:buFont typeface="Arial" panose="020B0604020202020204" pitchFamily="34" charset="0"/>
              <a:buChar char="•"/>
            </a:pPr>
            <a:r>
              <a:rPr lang="en-US" b="0" dirty="0" smtClean="0"/>
              <a:t>Unification for </a:t>
            </a:r>
            <a:r>
              <a:rPr lang="en-US" b="0" dirty="0"/>
              <a:t>future developments of scale economies, interchangeability, etc...</a:t>
            </a:r>
          </a:p>
          <a:p>
            <a:pPr marL="285750" lvl="0" indent="-285750">
              <a:buFont typeface="Arial" panose="020B0604020202020204" pitchFamily="34" charset="0"/>
              <a:buChar char="•"/>
            </a:pPr>
            <a:r>
              <a:rPr lang="en-US" b="0" dirty="0" smtClean="0"/>
              <a:t>NLL and LL never </a:t>
            </a:r>
            <a:r>
              <a:rPr lang="en-US" b="0" dirty="0"/>
              <a:t>greater than a certain value regardless of the applied </a:t>
            </a:r>
            <a:r>
              <a:rPr lang="en-US" b="0" dirty="0" smtClean="0"/>
              <a:t>load. A </a:t>
            </a:r>
            <a:r>
              <a:rPr lang="en-US" b="0" dirty="0"/>
              <a:t>minimum level of performance is assured whatever the level of loading applied to the transformer.</a:t>
            </a:r>
          </a:p>
          <a:p>
            <a:pPr marL="285750" lvl="0" indent="-285750">
              <a:buFont typeface="Arial" panose="020B0604020202020204" pitchFamily="34" charset="0"/>
              <a:buChar char="•"/>
            </a:pPr>
            <a:r>
              <a:rPr lang="en-US" b="0" dirty="0"/>
              <a:t>Maximum losses are not dependent from the application but only from the </a:t>
            </a:r>
            <a:r>
              <a:rPr lang="en-US" b="0" dirty="0" smtClean="0"/>
              <a:t>product</a:t>
            </a:r>
            <a:endParaRPr lang="en-US" b="0" dirty="0"/>
          </a:p>
          <a:p>
            <a:pPr marL="285750" lvl="0" indent="-285750">
              <a:buFont typeface="Arial" panose="020B0604020202020204" pitchFamily="34" charset="0"/>
              <a:buChar char="•"/>
            </a:pPr>
            <a:r>
              <a:rPr lang="en-US" b="0" dirty="0" smtClean="0"/>
              <a:t>The </a:t>
            </a:r>
            <a:r>
              <a:rPr lang="en-US" b="0" dirty="0"/>
              <a:t>knowledge of the load profile to be used for ex ante </a:t>
            </a:r>
            <a:r>
              <a:rPr lang="en-US" b="0" dirty="0" smtClean="0"/>
              <a:t>optimization is </a:t>
            </a:r>
            <a:r>
              <a:rPr lang="en-US" b="0" dirty="0"/>
              <a:t>typically not enough to reach the theoretical </a:t>
            </a:r>
            <a:r>
              <a:rPr lang="en-US" b="0" dirty="0" smtClean="0"/>
              <a:t>optimum</a:t>
            </a:r>
            <a:endParaRPr lang="en-US" b="0" dirty="0"/>
          </a:p>
          <a:p>
            <a:pPr marL="285750" lvl="0" indent="-285750">
              <a:buFont typeface="Arial" panose="020B0604020202020204" pitchFamily="34" charset="0"/>
              <a:buChar char="•"/>
            </a:pPr>
            <a:r>
              <a:rPr lang="en-US" b="0" dirty="0"/>
              <a:t>Flexibility related to efficiency approaches is a pro but leaves more space than a loss list to distorted behavior of the market and frauds </a:t>
            </a:r>
            <a:r>
              <a:rPr lang="en-US" b="0" dirty="0" smtClean="0"/>
              <a:t>etc</a:t>
            </a:r>
            <a:r>
              <a:rPr lang="en-US" b="0" dirty="0"/>
              <a:t>.</a:t>
            </a:r>
          </a:p>
          <a:p>
            <a:pPr marL="285750" lvl="0" indent="-285750">
              <a:buFont typeface="Arial" panose="020B0604020202020204" pitchFamily="34" charset="0"/>
              <a:buChar char="•"/>
            </a:pPr>
            <a:r>
              <a:rPr lang="en-US" b="0" dirty="0"/>
              <a:t>Setting a mandatory maximum level of load and no load losses does not mean that it’s not possible to standardize or simply to choose other values optimizing each specific application</a:t>
            </a:r>
            <a:r>
              <a:rPr lang="en-US" b="0" dirty="0" smtClean="0"/>
              <a:t>.</a:t>
            </a:r>
            <a:endParaRPr lang="en-US" b="0" dirty="0"/>
          </a:p>
        </p:txBody>
      </p:sp>
    </p:spTree>
    <p:extLst>
      <p:ext uri="{BB962C8B-B14F-4D97-AF65-F5344CB8AC3E}">
        <p14:creationId xmlns:p14="http://schemas.microsoft.com/office/powerpoint/2010/main" val="681235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10007" y="402233"/>
            <a:ext cx="7427168" cy="580926"/>
          </a:xfrm>
        </p:spPr>
        <p:txBody>
          <a:bodyPr/>
          <a:lstStyle/>
          <a:p>
            <a:r>
              <a:rPr lang="it-IT" dirty="0" smtClean="0"/>
              <a:t>Energy </a:t>
            </a:r>
            <a:r>
              <a:rPr lang="it-IT" dirty="0" err="1" smtClean="0"/>
              <a:t>efficiency</a:t>
            </a:r>
            <a:endParaRPr lang="en-US" dirty="0"/>
          </a:p>
        </p:txBody>
      </p:sp>
      <p:sp>
        <p:nvSpPr>
          <p:cNvPr id="3" name="Segnaposto numero diapositiva 2"/>
          <p:cNvSpPr>
            <a:spLocks noGrp="1"/>
          </p:cNvSpPr>
          <p:nvPr>
            <p:ph type="sldNum" sz="quarter" idx="12"/>
          </p:nvPr>
        </p:nvSpPr>
        <p:spPr/>
        <p:txBody>
          <a:bodyPr/>
          <a:lstStyle/>
          <a:p>
            <a:pPr>
              <a:defRPr/>
            </a:pPr>
            <a:fld id="{013C4E28-9381-4A6D-9B9E-F29FC10AB457}" type="slidenum">
              <a:rPr lang="it-IT" smtClean="0"/>
              <a:pPr>
                <a:defRPr/>
              </a:pPr>
              <a:t>37</a:t>
            </a:fld>
            <a:endParaRPr lang="it-IT" dirty="0"/>
          </a:p>
        </p:txBody>
      </p:sp>
      <p:sp>
        <p:nvSpPr>
          <p:cNvPr id="9" name="Rectangle 5"/>
          <p:cNvSpPr>
            <a:spLocks noChangeArrowheads="1"/>
          </p:cNvSpPr>
          <p:nvPr/>
        </p:nvSpPr>
        <p:spPr bwMode="auto">
          <a:xfrm rot="16200000">
            <a:off x="6778775" y="4052022"/>
            <a:ext cx="4176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a:solidFill>
                  <a:schemeClr val="bg1">
                    <a:lumMod val="65000"/>
                  </a:schemeClr>
                </a:solidFill>
                <a:latin typeface="Arial Narrow" pitchFamily="34" charset="0"/>
              </a:rPr>
              <a:t>* </a:t>
            </a:r>
            <a:r>
              <a:rPr lang="it-IT" altLang="en-US" sz="1600" dirty="0" err="1" smtClean="0">
                <a:solidFill>
                  <a:schemeClr val="bg1">
                    <a:lumMod val="65000"/>
                  </a:schemeClr>
                </a:solidFill>
                <a:latin typeface="Arial Narrow" pitchFamily="34" charset="0"/>
              </a:rPr>
              <a:t>Usually</a:t>
            </a:r>
            <a:r>
              <a:rPr lang="it-IT" altLang="en-US" sz="1600" dirty="0" smtClean="0">
                <a:solidFill>
                  <a:schemeClr val="bg1">
                    <a:lumMod val="65000"/>
                  </a:schemeClr>
                </a:solidFill>
                <a:latin typeface="Arial Narrow" pitchFamily="34" charset="0"/>
              </a:rPr>
              <a:t> 40–50</a:t>
            </a:r>
            <a:r>
              <a:rPr lang="it-IT" altLang="en-US" sz="1600" dirty="0">
                <a:solidFill>
                  <a:schemeClr val="bg1">
                    <a:lumMod val="65000"/>
                  </a:schemeClr>
                </a:solidFill>
                <a:latin typeface="Arial Narrow" pitchFamily="34" charset="0"/>
              </a:rPr>
              <a:t>%</a:t>
            </a:r>
          </a:p>
        </p:txBody>
      </p:sp>
      <p:graphicFrame>
        <p:nvGraphicFramePr>
          <p:cNvPr id="10" name="Object 6"/>
          <p:cNvGraphicFramePr>
            <a:graphicFrameLocks noChangeAspect="1"/>
          </p:cNvGraphicFramePr>
          <p:nvPr>
            <p:extLst>
              <p:ext uri="{D42A27DB-BD31-4B8C-83A1-F6EECF244321}">
                <p14:modId xmlns:p14="http://schemas.microsoft.com/office/powerpoint/2010/main" val="626088576"/>
              </p:ext>
            </p:extLst>
          </p:nvPr>
        </p:nvGraphicFramePr>
        <p:xfrm>
          <a:off x="1995817" y="5477896"/>
          <a:ext cx="2822575" cy="860425"/>
        </p:xfrm>
        <a:graphic>
          <a:graphicData uri="http://schemas.openxmlformats.org/presentationml/2006/ole">
            <mc:AlternateContent xmlns:mc="http://schemas.openxmlformats.org/markup-compatibility/2006">
              <mc:Choice xmlns:v="urn:schemas-microsoft-com:vml" Requires="v">
                <p:oleObj spid="_x0000_s73754" name="Equazione" r:id="rId4" imgW="1320480" imgH="406080" progId="Equation.3">
                  <p:embed/>
                </p:oleObj>
              </mc:Choice>
              <mc:Fallback>
                <p:oleObj name="Equazione" r:id="rId4" imgW="13204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817" y="5477896"/>
                        <a:ext cx="2822575" cy="860425"/>
                      </a:xfrm>
                      <a:prstGeom prst="rect">
                        <a:avLst/>
                      </a:prstGeom>
                      <a:noFill/>
                      <a:extLst>
                        <a:ext uri="{909E8E84-426E-40DD-AFC4-6F175D3DCCD1}">
                          <a14:hiddenFill xmlns:a14="http://schemas.microsoft.com/office/drawing/2010/main">
                            <a:solidFill>
                              <a:srgbClr val="00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616333842"/>
              </p:ext>
            </p:extLst>
          </p:nvPr>
        </p:nvGraphicFramePr>
        <p:xfrm>
          <a:off x="5391308" y="5329786"/>
          <a:ext cx="1319538" cy="1083147"/>
        </p:xfrm>
        <a:graphic>
          <a:graphicData uri="http://schemas.openxmlformats.org/presentationml/2006/ole">
            <mc:AlternateContent xmlns:mc="http://schemas.openxmlformats.org/markup-compatibility/2006">
              <mc:Choice xmlns:v="urn:schemas-microsoft-com:vml" Requires="v">
                <p:oleObj spid="_x0000_s73755" name="Equazione" r:id="rId6" imgW="622080" imgH="469800" progId="Equation.3">
                  <p:embed/>
                </p:oleObj>
              </mc:Choice>
              <mc:Fallback>
                <p:oleObj name="Equazione" r:id="rId6" imgW="622080" imgH="469800" progId="Equation.3">
                  <p:embed/>
                  <p:pic>
                    <p:nvPicPr>
                      <p:cNvPr id="0" name=""/>
                      <p:cNvPicPr>
                        <a:picLocks noChangeAspect="1" noChangeArrowheads="1"/>
                      </p:cNvPicPr>
                      <p:nvPr/>
                    </p:nvPicPr>
                    <p:blipFill>
                      <a:blip r:embed="rId7"/>
                      <a:srcRect/>
                      <a:stretch>
                        <a:fillRect/>
                      </a:stretch>
                    </p:blipFill>
                    <p:spPr bwMode="auto">
                      <a:xfrm>
                        <a:off x="5391308" y="5329786"/>
                        <a:ext cx="1319538" cy="1083147"/>
                      </a:xfrm>
                      <a:prstGeom prst="rect">
                        <a:avLst/>
                      </a:prstGeom>
                      <a:noFill/>
                      <a:ln>
                        <a:noFill/>
                      </a:ln>
                      <a:effectLst/>
                      <a:extLst/>
                    </p:spPr>
                  </p:pic>
                </p:oleObj>
              </mc:Fallback>
            </mc:AlternateContent>
          </a:graphicData>
        </a:graphic>
      </p:graphicFrame>
      <p:sp>
        <p:nvSpPr>
          <p:cNvPr id="18" name="Text Box 11"/>
          <p:cNvSpPr txBox="1">
            <a:spLocks noChangeArrowheads="1"/>
          </p:cNvSpPr>
          <p:nvPr/>
        </p:nvSpPr>
        <p:spPr bwMode="auto">
          <a:xfrm rot="16200000">
            <a:off x="407370" y="3195427"/>
            <a:ext cx="2024850" cy="369332"/>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Energy </a:t>
            </a:r>
            <a:r>
              <a:rPr lang="it-IT" dirty="0" err="1" smtClean="0">
                <a:latin typeface="Arial Narrow" panose="020B0606020202030204" pitchFamily="34" charset="0"/>
              </a:rPr>
              <a:t>efficiency</a:t>
            </a:r>
            <a:r>
              <a:rPr lang="it-IT" dirty="0" smtClean="0">
                <a:latin typeface="Arial Narrow" panose="020B0606020202030204" pitchFamily="34" charset="0"/>
              </a:rPr>
              <a:t>  (%)</a:t>
            </a:r>
            <a:endParaRPr lang="it-IT" dirty="0">
              <a:latin typeface="Arial Narrow" panose="020B0606020202030204" pitchFamily="34" charset="0"/>
            </a:endParaRPr>
          </a:p>
        </p:txBody>
      </p:sp>
      <p:sp>
        <p:nvSpPr>
          <p:cNvPr id="19" name="Rectangle 12"/>
          <p:cNvSpPr>
            <a:spLocks noChangeArrowheads="1"/>
          </p:cNvSpPr>
          <p:nvPr/>
        </p:nvSpPr>
        <p:spPr bwMode="auto">
          <a:xfrm>
            <a:off x="7540347" y="4787860"/>
            <a:ext cx="954107" cy="369332"/>
          </a:xfrm>
          <a:prstGeom prst="rect">
            <a:avLst/>
          </a:prstGeom>
          <a:noFill/>
          <a:ln w="9525">
            <a:noFill/>
            <a:miter lim="800000"/>
            <a:headEnd/>
            <a:tailEnd/>
          </a:ln>
        </p:spPr>
        <p:txBody>
          <a:bodyPr wrap="none">
            <a:spAutoFit/>
          </a:bodyPr>
          <a:lstStyle/>
          <a:p>
            <a:r>
              <a:rPr lang="it-IT" dirty="0" err="1" smtClean="0">
                <a:latin typeface="Arial Narrow" panose="020B0606020202030204" pitchFamily="34" charset="0"/>
              </a:rPr>
              <a:t>Load</a:t>
            </a:r>
            <a:r>
              <a:rPr lang="it-IT" dirty="0" smtClean="0">
                <a:latin typeface="Arial Narrow" panose="020B0606020202030204" pitchFamily="34" charset="0"/>
              </a:rPr>
              <a:t> (%)</a:t>
            </a:r>
            <a:endParaRPr lang="it-IT" dirty="0">
              <a:latin typeface="Arial Narrow" panose="020B0606020202030204" pitchFamily="34" charset="0"/>
            </a:endParaRPr>
          </a:p>
        </p:txBody>
      </p:sp>
      <p:grpSp>
        <p:nvGrpSpPr>
          <p:cNvPr id="27" name="Group 8"/>
          <p:cNvGrpSpPr>
            <a:grpSpLocks/>
          </p:cNvGrpSpPr>
          <p:nvPr/>
        </p:nvGrpSpPr>
        <p:grpSpPr bwMode="auto">
          <a:xfrm>
            <a:off x="1760471" y="1719003"/>
            <a:ext cx="5462823" cy="2949706"/>
            <a:chOff x="1519" y="1162"/>
            <a:chExt cx="2949" cy="2495"/>
          </a:xfrm>
        </p:grpSpPr>
        <p:sp>
          <p:nvSpPr>
            <p:cNvPr id="28" name="Rectangle 9"/>
            <p:cNvSpPr>
              <a:spLocks noChangeArrowheads="1"/>
            </p:cNvSpPr>
            <p:nvPr/>
          </p:nvSpPr>
          <p:spPr bwMode="auto">
            <a:xfrm>
              <a:off x="1519" y="1162"/>
              <a:ext cx="2949" cy="249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it-IT" altLang="en-US" sz="1800">
                <a:solidFill>
                  <a:schemeClr val="tx1"/>
                </a:solidFill>
                <a:latin typeface="Arial" charset="0"/>
              </a:endParaRPr>
            </a:p>
          </p:txBody>
        </p:sp>
        <p:sp>
          <p:nvSpPr>
            <p:cNvPr id="29" name="Line 10"/>
            <p:cNvSpPr>
              <a:spLocks noChangeShapeType="1"/>
            </p:cNvSpPr>
            <p:nvPr/>
          </p:nvSpPr>
          <p:spPr bwMode="auto">
            <a:xfrm>
              <a:off x="446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30" name="Group 11"/>
            <p:cNvGrpSpPr>
              <a:grpSpLocks/>
            </p:cNvGrpSpPr>
            <p:nvPr/>
          </p:nvGrpSpPr>
          <p:grpSpPr bwMode="auto">
            <a:xfrm>
              <a:off x="2109" y="1162"/>
              <a:ext cx="1769" cy="2495"/>
              <a:chOff x="2109" y="1162"/>
              <a:chExt cx="1769" cy="2268"/>
            </a:xfrm>
          </p:grpSpPr>
          <p:sp>
            <p:nvSpPr>
              <p:cNvPr id="35" name="Line 12"/>
              <p:cNvSpPr>
                <a:spLocks noChangeShapeType="1"/>
              </p:cNvSpPr>
              <p:nvPr/>
            </p:nvSpPr>
            <p:spPr bwMode="auto">
              <a:xfrm>
                <a:off x="2109"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Line 13"/>
              <p:cNvSpPr>
                <a:spLocks noChangeShapeType="1"/>
              </p:cNvSpPr>
              <p:nvPr/>
            </p:nvSpPr>
            <p:spPr bwMode="auto">
              <a:xfrm>
                <a:off x="387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 name="Line 14"/>
              <p:cNvSpPr>
                <a:spLocks noChangeShapeType="1"/>
              </p:cNvSpPr>
              <p:nvPr/>
            </p:nvSpPr>
            <p:spPr bwMode="auto">
              <a:xfrm>
                <a:off x="328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 name="Line 15"/>
              <p:cNvSpPr>
                <a:spLocks noChangeShapeType="1"/>
              </p:cNvSpPr>
              <p:nvPr/>
            </p:nvSpPr>
            <p:spPr bwMode="auto">
              <a:xfrm>
                <a:off x="269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31" name="Line 16"/>
            <p:cNvSpPr>
              <a:spLocks noChangeShapeType="1"/>
            </p:cNvSpPr>
            <p:nvPr/>
          </p:nvSpPr>
          <p:spPr bwMode="auto">
            <a:xfrm flipH="1">
              <a:off x="1519" y="1661"/>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 name="Line 17"/>
            <p:cNvSpPr>
              <a:spLocks noChangeShapeType="1"/>
            </p:cNvSpPr>
            <p:nvPr/>
          </p:nvSpPr>
          <p:spPr bwMode="auto">
            <a:xfrm flipH="1">
              <a:off x="1519" y="3158"/>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 name="Line 18"/>
            <p:cNvSpPr>
              <a:spLocks noChangeShapeType="1"/>
            </p:cNvSpPr>
            <p:nvPr/>
          </p:nvSpPr>
          <p:spPr bwMode="auto">
            <a:xfrm flipH="1">
              <a:off x="1519" y="2659"/>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 name="Line 19"/>
            <p:cNvSpPr>
              <a:spLocks noChangeShapeType="1"/>
            </p:cNvSpPr>
            <p:nvPr/>
          </p:nvSpPr>
          <p:spPr bwMode="auto">
            <a:xfrm flipH="1">
              <a:off x="1519" y="2160"/>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39" name="Text Box 11"/>
          <p:cNvSpPr txBox="1">
            <a:spLocks noChangeArrowheads="1"/>
          </p:cNvSpPr>
          <p:nvPr/>
        </p:nvSpPr>
        <p:spPr bwMode="auto">
          <a:xfrm>
            <a:off x="1259632" y="1568804"/>
            <a:ext cx="369790" cy="317817"/>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100</a:t>
            </a:r>
            <a:endParaRPr lang="it-IT" dirty="0">
              <a:latin typeface="Arial Narrow" panose="020B0606020202030204" pitchFamily="34" charset="0"/>
            </a:endParaRPr>
          </a:p>
        </p:txBody>
      </p:sp>
      <p:sp>
        <p:nvSpPr>
          <p:cNvPr id="40" name="Rectangle 12"/>
          <p:cNvSpPr>
            <a:spLocks noChangeArrowheads="1"/>
          </p:cNvSpPr>
          <p:nvPr/>
        </p:nvSpPr>
        <p:spPr bwMode="auto">
          <a:xfrm>
            <a:off x="1653501" y="4730674"/>
            <a:ext cx="213940" cy="317817"/>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0</a:t>
            </a:r>
            <a:endParaRPr lang="it-IT" dirty="0">
              <a:latin typeface="Arial Narrow" panose="020B0606020202030204" pitchFamily="34" charset="0"/>
            </a:endParaRPr>
          </a:p>
        </p:txBody>
      </p:sp>
      <p:sp>
        <p:nvSpPr>
          <p:cNvPr id="41" name="Rectangle 12"/>
          <p:cNvSpPr>
            <a:spLocks noChangeArrowheads="1"/>
          </p:cNvSpPr>
          <p:nvPr/>
        </p:nvSpPr>
        <p:spPr bwMode="auto">
          <a:xfrm>
            <a:off x="2730536" y="4759267"/>
            <a:ext cx="396262" cy="369332"/>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20</a:t>
            </a:r>
            <a:endParaRPr lang="it-IT" dirty="0">
              <a:latin typeface="Arial Narrow" panose="020B0606020202030204" pitchFamily="34" charset="0"/>
            </a:endParaRPr>
          </a:p>
        </p:txBody>
      </p:sp>
      <p:sp>
        <p:nvSpPr>
          <p:cNvPr id="42" name="Rectangle 12"/>
          <p:cNvSpPr>
            <a:spLocks noChangeArrowheads="1"/>
          </p:cNvSpPr>
          <p:nvPr/>
        </p:nvSpPr>
        <p:spPr bwMode="auto">
          <a:xfrm>
            <a:off x="3807571" y="4787860"/>
            <a:ext cx="396262" cy="369332"/>
          </a:xfrm>
          <a:prstGeom prst="rect">
            <a:avLst/>
          </a:prstGeom>
          <a:noFill/>
          <a:ln w="9525">
            <a:noFill/>
            <a:miter lim="800000"/>
            <a:headEnd/>
            <a:tailEnd/>
          </a:ln>
        </p:spPr>
        <p:txBody>
          <a:bodyPr wrap="none">
            <a:spAutoFit/>
          </a:bodyPr>
          <a:lstStyle/>
          <a:p>
            <a:r>
              <a:rPr lang="it-IT" dirty="0">
                <a:latin typeface="Arial Narrow" panose="020B0606020202030204" pitchFamily="34" charset="0"/>
              </a:rPr>
              <a:t>4</a:t>
            </a:r>
            <a:r>
              <a:rPr lang="it-IT" dirty="0" smtClean="0">
                <a:latin typeface="Arial Narrow" panose="020B0606020202030204" pitchFamily="34" charset="0"/>
              </a:rPr>
              <a:t>0</a:t>
            </a:r>
            <a:endParaRPr lang="it-IT" dirty="0">
              <a:latin typeface="Arial Narrow" panose="020B0606020202030204" pitchFamily="34" charset="0"/>
            </a:endParaRPr>
          </a:p>
        </p:txBody>
      </p:sp>
      <p:sp>
        <p:nvSpPr>
          <p:cNvPr id="43" name="Rectangle 12"/>
          <p:cNvSpPr>
            <a:spLocks noChangeArrowheads="1"/>
          </p:cNvSpPr>
          <p:nvPr/>
        </p:nvSpPr>
        <p:spPr bwMode="auto">
          <a:xfrm>
            <a:off x="4891491" y="4787860"/>
            <a:ext cx="396262" cy="369332"/>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60</a:t>
            </a:r>
            <a:endParaRPr lang="it-IT" dirty="0">
              <a:latin typeface="Arial Narrow" panose="020B0606020202030204" pitchFamily="34" charset="0"/>
            </a:endParaRPr>
          </a:p>
        </p:txBody>
      </p:sp>
      <p:sp>
        <p:nvSpPr>
          <p:cNvPr id="44" name="Rectangle 12"/>
          <p:cNvSpPr>
            <a:spLocks noChangeArrowheads="1"/>
          </p:cNvSpPr>
          <p:nvPr/>
        </p:nvSpPr>
        <p:spPr bwMode="auto">
          <a:xfrm>
            <a:off x="5946475" y="4787860"/>
            <a:ext cx="396262" cy="369332"/>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80</a:t>
            </a:r>
            <a:endParaRPr lang="it-IT" dirty="0">
              <a:latin typeface="Arial Narrow" panose="020B0606020202030204" pitchFamily="34" charset="0"/>
            </a:endParaRPr>
          </a:p>
        </p:txBody>
      </p:sp>
      <p:sp>
        <p:nvSpPr>
          <p:cNvPr id="45" name="Rectangle 12"/>
          <p:cNvSpPr>
            <a:spLocks noChangeArrowheads="1"/>
          </p:cNvSpPr>
          <p:nvPr/>
        </p:nvSpPr>
        <p:spPr bwMode="auto">
          <a:xfrm>
            <a:off x="7038286" y="4787860"/>
            <a:ext cx="502061" cy="369332"/>
          </a:xfrm>
          <a:prstGeom prst="rect">
            <a:avLst/>
          </a:prstGeom>
          <a:noFill/>
          <a:ln w="9525">
            <a:noFill/>
            <a:miter lim="800000"/>
            <a:headEnd/>
            <a:tailEnd/>
          </a:ln>
        </p:spPr>
        <p:txBody>
          <a:bodyPr wrap="none">
            <a:spAutoFit/>
          </a:bodyPr>
          <a:lstStyle/>
          <a:p>
            <a:r>
              <a:rPr lang="it-IT" dirty="0" smtClean="0">
                <a:latin typeface="Arial Narrow" panose="020B0606020202030204" pitchFamily="34" charset="0"/>
              </a:rPr>
              <a:t>100</a:t>
            </a:r>
            <a:endParaRPr lang="it-IT" dirty="0">
              <a:latin typeface="Arial Narrow" panose="020B0606020202030204" pitchFamily="34" charset="0"/>
            </a:endParaRPr>
          </a:p>
        </p:txBody>
      </p:sp>
      <p:sp>
        <p:nvSpPr>
          <p:cNvPr id="6" name="Figura a mano libera 5"/>
          <p:cNvSpPr/>
          <p:nvPr/>
        </p:nvSpPr>
        <p:spPr>
          <a:xfrm>
            <a:off x="2079913" y="1830156"/>
            <a:ext cx="5143381" cy="2534948"/>
          </a:xfrm>
          <a:custGeom>
            <a:avLst/>
            <a:gdLst>
              <a:gd name="connsiteX0" fmla="*/ 0 w 5950857"/>
              <a:gd name="connsiteY0" fmla="*/ 2534948 h 2534948"/>
              <a:gd name="connsiteX1" fmla="*/ 1553029 w 5950857"/>
              <a:gd name="connsiteY1" fmla="*/ 38491 h 2534948"/>
              <a:gd name="connsiteX2" fmla="*/ 5950857 w 5950857"/>
              <a:gd name="connsiteY2" fmla="*/ 1025462 h 2534948"/>
            </a:gdLst>
            <a:ahLst/>
            <a:cxnLst>
              <a:cxn ang="0">
                <a:pos x="connsiteX0" y="connsiteY0"/>
              </a:cxn>
              <a:cxn ang="0">
                <a:pos x="connsiteX1" y="connsiteY1"/>
              </a:cxn>
              <a:cxn ang="0">
                <a:pos x="connsiteX2" y="connsiteY2"/>
              </a:cxn>
            </a:cxnLst>
            <a:rect l="l" t="t" r="r" b="b"/>
            <a:pathLst>
              <a:path w="5950857" h="2534948">
                <a:moveTo>
                  <a:pt x="0" y="2534948"/>
                </a:moveTo>
                <a:cubicBezTo>
                  <a:pt x="280610" y="1412510"/>
                  <a:pt x="561220" y="290072"/>
                  <a:pt x="1553029" y="38491"/>
                </a:cubicBezTo>
                <a:cubicBezTo>
                  <a:pt x="2544838" y="-213090"/>
                  <a:pt x="5213047" y="844033"/>
                  <a:pt x="5950857" y="1025462"/>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627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Minimum </a:t>
            </a:r>
            <a:r>
              <a:rPr lang="it-IT" dirty="0" err="1" smtClean="0"/>
              <a:t>efficiency</a:t>
            </a:r>
            <a:endParaRPr lang="en-US" dirty="0"/>
          </a:p>
        </p:txBody>
      </p:sp>
      <p:sp>
        <p:nvSpPr>
          <p:cNvPr id="4" name="Segnaposto numero diapositiva 3"/>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38</a:t>
            </a:fld>
            <a:endParaRPr lang="zh-TW" altLang="en-US"/>
          </a:p>
        </p:txBody>
      </p:sp>
      <p:sp>
        <p:nvSpPr>
          <p:cNvPr id="6" name="Segnaposto contenuto 5"/>
          <p:cNvSpPr>
            <a:spLocks noGrp="1"/>
          </p:cNvSpPr>
          <p:nvPr>
            <p:ph idx="1"/>
          </p:nvPr>
        </p:nvSpPr>
        <p:spPr>
          <a:xfrm>
            <a:off x="431801" y="1771651"/>
            <a:ext cx="4186808" cy="4681537"/>
          </a:xfrm>
        </p:spPr>
        <p:txBody>
          <a:bodyPr>
            <a:normAutofit lnSpcReduction="10000"/>
          </a:bodyPr>
          <a:lstStyle/>
          <a:p>
            <a:pPr marL="342900" indent="-342900">
              <a:buFont typeface="Arial" panose="020B0604020202020204" pitchFamily="34" charset="0"/>
              <a:buChar char="•"/>
            </a:pPr>
            <a:r>
              <a:rPr lang="en-US" sz="2000" b="0" dirty="0" smtClean="0"/>
              <a:t>neutral </a:t>
            </a:r>
            <a:r>
              <a:rPr lang="en-US" sz="2000" b="0" dirty="0"/>
              <a:t>technological metric, </a:t>
            </a:r>
            <a:r>
              <a:rPr lang="en-US" sz="2000" b="0" dirty="0" smtClean="0"/>
              <a:t>flexibility </a:t>
            </a:r>
            <a:r>
              <a:rPr lang="en-US" sz="2000" b="0" dirty="0"/>
              <a:t>in </a:t>
            </a:r>
            <a:r>
              <a:rPr lang="en-US" sz="2000" b="0" dirty="0" smtClean="0"/>
              <a:t>designing</a:t>
            </a:r>
          </a:p>
          <a:p>
            <a:pPr marL="342900" indent="-342900">
              <a:buFont typeface="Arial" panose="020B0604020202020204" pitchFamily="34" charset="0"/>
              <a:buChar char="•"/>
            </a:pPr>
            <a:r>
              <a:rPr lang="en-US" sz="2000" b="0" dirty="0" smtClean="0"/>
              <a:t>optimized </a:t>
            </a:r>
            <a:r>
              <a:rPr lang="en-US" sz="2000" b="0" dirty="0"/>
              <a:t>transformer </a:t>
            </a:r>
            <a:r>
              <a:rPr lang="en-US" sz="2000" b="0" dirty="0" smtClean="0"/>
              <a:t>for specific application</a:t>
            </a:r>
          </a:p>
          <a:p>
            <a:pPr marL="342900" indent="-342900">
              <a:buFont typeface="Arial" panose="020B0604020202020204" pitchFamily="34" charset="0"/>
              <a:buChar char="•"/>
            </a:pPr>
            <a:r>
              <a:rPr lang="en-US" sz="2000" b="0" dirty="0" smtClean="0"/>
              <a:t>optimal </a:t>
            </a:r>
            <a:r>
              <a:rPr lang="en-US" sz="2000" b="0" dirty="0"/>
              <a:t>loading point may not coincide with the average </a:t>
            </a:r>
            <a:r>
              <a:rPr lang="en-US" sz="2000" b="0" dirty="0" smtClean="0"/>
              <a:t>loading</a:t>
            </a:r>
          </a:p>
          <a:p>
            <a:pPr marL="342900" indent="-342900">
              <a:buFont typeface="Arial" panose="020B0604020202020204" pitchFamily="34" charset="0"/>
              <a:buChar char="•"/>
            </a:pPr>
            <a:r>
              <a:rPr lang="en-US" sz="2000" b="0" dirty="0" smtClean="0"/>
              <a:t>procurement practice:</a:t>
            </a:r>
          </a:p>
          <a:p>
            <a:pPr lvl="2"/>
            <a:r>
              <a:rPr lang="en-US" sz="2000" dirty="0" smtClean="0"/>
              <a:t>LPTs few </a:t>
            </a:r>
            <a:r>
              <a:rPr lang="en-US" sz="2000" dirty="0"/>
              <a:t>very important units specified by expert professionals one by </a:t>
            </a:r>
            <a:r>
              <a:rPr lang="en-US" sz="2000" dirty="0" smtClean="0"/>
              <a:t>one</a:t>
            </a:r>
          </a:p>
          <a:p>
            <a:pPr lvl="2"/>
            <a:r>
              <a:rPr lang="en-US" sz="2000" dirty="0" smtClean="0"/>
              <a:t>MPTs </a:t>
            </a:r>
            <a:r>
              <a:rPr lang="en-US" sz="2000" dirty="0"/>
              <a:t>produced in thousands of units for the general </a:t>
            </a:r>
            <a:r>
              <a:rPr lang="en-US" sz="2000" dirty="0" smtClean="0"/>
              <a:t>market</a:t>
            </a:r>
          </a:p>
        </p:txBody>
      </p:sp>
      <p:grpSp>
        <p:nvGrpSpPr>
          <p:cNvPr id="3" name="Gruppo 2"/>
          <p:cNvGrpSpPr/>
          <p:nvPr/>
        </p:nvGrpSpPr>
        <p:grpSpPr>
          <a:xfrm>
            <a:off x="4932040" y="2743200"/>
            <a:ext cx="3897113" cy="2946758"/>
            <a:chOff x="724156" y="2299169"/>
            <a:chExt cx="7247866" cy="3973851"/>
          </a:xfrm>
        </p:grpSpPr>
        <p:sp>
          <p:nvSpPr>
            <p:cNvPr id="5" name="Text Box 11"/>
            <p:cNvSpPr txBox="1">
              <a:spLocks noChangeArrowheads="1"/>
            </p:cNvSpPr>
            <p:nvPr/>
          </p:nvSpPr>
          <p:spPr bwMode="auto">
            <a:xfrm rot="16200000">
              <a:off x="502284" y="3660327"/>
              <a:ext cx="1441090" cy="686885"/>
            </a:xfrm>
            <a:prstGeom prst="rect">
              <a:avLst/>
            </a:prstGeom>
            <a:noFill/>
            <a:ln w="9525">
              <a:noFill/>
              <a:miter lim="800000"/>
              <a:headEnd/>
              <a:tailEnd/>
            </a:ln>
          </p:spPr>
          <p:txBody>
            <a:bodyPr wrap="none">
              <a:spAutoFit/>
            </a:bodyPr>
            <a:lstStyle/>
            <a:p>
              <a:r>
                <a:rPr lang="it-IT" sz="1800" dirty="0" err="1" smtClean="0">
                  <a:solidFill>
                    <a:schemeClr val="accent6">
                      <a:lumMod val="50000"/>
                    </a:schemeClr>
                  </a:solidFill>
                  <a:latin typeface="Arial Narrow" panose="020B0606020202030204" pitchFamily="34" charset="0"/>
                </a:rPr>
                <a:t>Efficiency</a:t>
              </a:r>
              <a:r>
                <a:rPr lang="it-IT" sz="1800" dirty="0" smtClean="0">
                  <a:solidFill>
                    <a:schemeClr val="accent6">
                      <a:lumMod val="50000"/>
                    </a:schemeClr>
                  </a:solidFill>
                  <a:latin typeface="Arial Narrow" panose="020B0606020202030204" pitchFamily="34" charset="0"/>
                </a:rPr>
                <a:t> (%)</a:t>
              </a:r>
              <a:endParaRPr lang="it-IT" sz="1800" dirty="0">
                <a:solidFill>
                  <a:schemeClr val="accent6">
                    <a:lumMod val="50000"/>
                  </a:schemeClr>
                </a:solidFill>
                <a:latin typeface="Arial Narrow" panose="020B0606020202030204" pitchFamily="34" charset="0"/>
              </a:endParaRPr>
            </a:p>
          </p:txBody>
        </p:sp>
        <p:sp>
          <p:nvSpPr>
            <p:cNvPr id="7" name="Rectangle 12"/>
            <p:cNvSpPr>
              <a:spLocks noChangeArrowheads="1"/>
            </p:cNvSpPr>
            <p:nvPr/>
          </p:nvSpPr>
          <p:spPr bwMode="auto">
            <a:xfrm>
              <a:off x="3934544" y="5875459"/>
              <a:ext cx="2195041" cy="397561"/>
            </a:xfrm>
            <a:prstGeom prst="rect">
              <a:avLst/>
            </a:prstGeom>
            <a:noFill/>
            <a:ln w="9525">
              <a:noFill/>
              <a:miter lim="800000"/>
              <a:headEnd/>
              <a:tailEnd/>
            </a:ln>
          </p:spPr>
          <p:txBody>
            <a:bodyPr wrap="square">
              <a:spAutoFit/>
            </a:bodyPr>
            <a:lstStyle/>
            <a:p>
              <a:r>
                <a:rPr lang="it-IT" sz="1800" dirty="0" err="1" smtClean="0">
                  <a:solidFill>
                    <a:schemeClr val="accent6">
                      <a:lumMod val="50000"/>
                    </a:schemeClr>
                  </a:solidFill>
                  <a:latin typeface="Arial Narrow" panose="020B0606020202030204" pitchFamily="34" charset="0"/>
                </a:rPr>
                <a:t>Load</a:t>
              </a:r>
              <a:r>
                <a:rPr lang="it-IT" sz="1800" dirty="0" smtClean="0">
                  <a:solidFill>
                    <a:schemeClr val="accent6">
                      <a:lumMod val="50000"/>
                    </a:schemeClr>
                  </a:solidFill>
                  <a:latin typeface="Arial Narrow" panose="020B0606020202030204" pitchFamily="34" charset="0"/>
                </a:rPr>
                <a:t>(%)</a:t>
              </a:r>
              <a:endParaRPr lang="it-IT" sz="1800" dirty="0">
                <a:solidFill>
                  <a:schemeClr val="accent6">
                    <a:lumMod val="50000"/>
                  </a:schemeClr>
                </a:solidFill>
                <a:latin typeface="Arial Narrow" panose="020B0606020202030204" pitchFamily="34" charset="0"/>
              </a:endParaRPr>
            </a:p>
          </p:txBody>
        </p:sp>
        <p:grpSp>
          <p:nvGrpSpPr>
            <p:cNvPr id="8" name="Group 8"/>
            <p:cNvGrpSpPr>
              <a:grpSpLocks/>
            </p:cNvGrpSpPr>
            <p:nvPr/>
          </p:nvGrpSpPr>
          <p:grpSpPr bwMode="auto">
            <a:xfrm>
              <a:off x="1760471" y="2511091"/>
              <a:ext cx="5462823" cy="2949706"/>
              <a:chOff x="1519" y="1162"/>
              <a:chExt cx="2949" cy="2495"/>
            </a:xfrm>
          </p:grpSpPr>
          <p:sp>
            <p:nvSpPr>
              <p:cNvPr id="9" name="Rectangle 9"/>
              <p:cNvSpPr>
                <a:spLocks noChangeArrowheads="1"/>
              </p:cNvSpPr>
              <p:nvPr/>
            </p:nvSpPr>
            <p:spPr bwMode="auto">
              <a:xfrm>
                <a:off x="1519" y="1162"/>
                <a:ext cx="2949" cy="249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it-IT" altLang="en-US" sz="1100">
                  <a:solidFill>
                    <a:schemeClr val="accent6">
                      <a:lumMod val="50000"/>
                    </a:schemeClr>
                  </a:solidFill>
                  <a:latin typeface="Arial" charset="0"/>
                </a:endParaRPr>
              </a:p>
            </p:txBody>
          </p:sp>
          <p:sp>
            <p:nvSpPr>
              <p:cNvPr id="10" name="Line 10"/>
              <p:cNvSpPr>
                <a:spLocks noChangeShapeType="1"/>
              </p:cNvSpPr>
              <p:nvPr/>
            </p:nvSpPr>
            <p:spPr bwMode="auto">
              <a:xfrm>
                <a:off x="446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grpSp>
            <p:nvGrpSpPr>
              <p:cNvPr id="11" name="Group 11"/>
              <p:cNvGrpSpPr>
                <a:grpSpLocks/>
              </p:cNvGrpSpPr>
              <p:nvPr/>
            </p:nvGrpSpPr>
            <p:grpSpPr bwMode="auto">
              <a:xfrm>
                <a:off x="2109" y="1162"/>
                <a:ext cx="1769" cy="2495"/>
                <a:chOff x="2109" y="1162"/>
                <a:chExt cx="1769" cy="2268"/>
              </a:xfrm>
            </p:grpSpPr>
            <p:sp>
              <p:nvSpPr>
                <p:cNvPr id="16" name="Line 12"/>
                <p:cNvSpPr>
                  <a:spLocks noChangeShapeType="1"/>
                </p:cNvSpPr>
                <p:nvPr/>
              </p:nvSpPr>
              <p:spPr bwMode="auto">
                <a:xfrm>
                  <a:off x="2109"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7" name="Line 13"/>
                <p:cNvSpPr>
                  <a:spLocks noChangeShapeType="1"/>
                </p:cNvSpPr>
                <p:nvPr/>
              </p:nvSpPr>
              <p:spPr bwMode="auto">
                <a:xfrm>
                  <a:off x="387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8" name="Line 14"/>
                <p:cNvSpPr>
                  <a:spLocks noChangeShapeType="1"/>
                </p:cNvSpPr>
                <p:nvPr/>
              </p:nvSpPr>
              <p:spPr bwMode="auto">
                <a:xfrm>
                  <a:off x="328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9" name="Line 15"/>
                <p:cNvSpPr>
                  <a:spLocks noChangeShapeType="1"/>
                </p:cNvSpPr>
                <p:nvPr/>
              </p:nvSpPr>
              <p:spPr bwMode="auto">
                <a:xfrm>
                  <a:off x="269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grpSp>
          <p:sp>
            <p:nvSpPr>
              <p:cNvPr id="12" name="Line 16"/>
              <p:cNvSpPr>
                <a:spLocks noChangeShapeType="1"/>
              </p:cNvSpPr>
              <p:nvPr/>
            </p:nvSpPr>
            <p:spPr bwMode="auto">
              <a:xfrm flipH="1">
                <a:off x="1519" y="1661"/>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3" name="Line 17"/>
              <p:cNvSpPr>
                <a:spLocks noChangeShapeType="1"/>
              </p:cNvSpPr>
              <p:nvPr/>
            </p:nvSpPr>
            <p:spPr bwMode="auto">
              <a:xfrm flipH="1">
                <a:off x="1519" y="3158"/>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4" name="Line 18"/>
              <p:cNvSpPr>
                <a:spLocks noChangeShapeType="1"/>
              </p:cNvSpPr>
              <p:nvPr/>
            </p:nvSpPr>
            <p:spPr bwMode="auto">
              <a:xfrm flipH="1">
                <a:off x="1519" y="2659"/>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sp>
            <p:nvSpPr>
              <p:cNvPr id="15" name="Line 19"/>
              <p:cNvSpPr>
                <a:spLocks noChangeShapeType="1"/>
              </p:cNvSpPr>
              <p:nvPr/>
            </p:nvSpPr>
            <p:spPr bwMode="auto">
              <a:xfrm flipH="1">
                <a:off x="1519" y="2160"/>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800">
                  <a:solidFill>
                    <a:schemeClr val="accent6">
                      <a:lumMod val="50000"/>
                    </a:schemeClr>
                  </a:solidFill>
                </a:endParaRPr>
              </a:p>
            </p:txBody>
          </p:sp>
        </p:grpSp>
        <p:sp>
          <p:nvSpPr>
            <p:cNvPr id="20" name="Text Box 11"/>
            <p:cNvSpPr txBox="1">
              <a:spLocks noChangeArrowheads="1"/>
            </p:cNvSpPr>
            <p:nvPr/>
          </p:nvSpPr>
          <p:spPr bwMode="auto">
            <a:xfrm>
              <a:off x="724156" y="2299169"/>
              <a:ext cx="933735"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100</a:t>
              </a:r>
              <a:endParaRPr lang="it-IT" sz="1800" dirty="0">
                <a:solidFill>
                  <a:schemeClr val="accent6">
                    <a:lumMod val="50000"/>
                  </a:schemeClr>
                </a:solidFill>
                <a:latin typeface="Arial Narrow" panose="020B0606020202030204" pitchFamily="34" charset="0"/>
              </a:endParaRPr>
            </a:p>
          </p:txBody>
        </p:sp>
        <p:sp>
          <p:nvSpPr>
            <p:cNvPr id="21" name="Rectangle 12"/>
            <p:cNvSpPr>
              <a:spLocks noChangeArrowheads="1"/>
            </p:cNvSpPr>
            <p:nvPr/>
          </p:nvSpPr>
          <p:spPr bwMode="auto">
            <a:xfrm>
              <a:off x="1653501" y="5522762"/>
              <a:ext cx="540206"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0</a:t>
              </a:r>
              <a:endParaRPr lang="it-IT" sz="1800" dirty="0">
                <a:solidFill>
                  <a:schemeClr val="accent6">
                    <a:lumMod val="50000"/>
                  </a:schemeClr>
                </a:solidFill>
                <a:latin typeface="Arial Narrow" panose="020B0606020202030204" pitchFamily="34" charset="0"/>
              </a:endParaRPr>
            </a:p>
          </p:txBody>
        </p:sp>
        <p:sp>
          <p:nvSpPr>
            <p:cNvPr id="22" name="Rectangle 12"/>
            <p:cNvSpPr>
              <a:spLocks noChangeArrowheads="1"/>
            </p:cNvSpPr>
            <p:nvPr/>
          </p:nvSpPr>
          <p:spPr bwMode="auto">
            <a:xfrm>
              <a:off x="2730536" y="5551355"/>
              <a:ext cx="736970"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20</a:t>
              </a:r>
              <a:endParaRPr lang="it-IT" sz="1800" dirty="0">
                <a:solidFill>
                  <a:schemeClr val="accent6">
                    <a:lumMod val="50000"/>
                  </a:schemeClr>
                </a:solidFill>
                <a:latin typeface="Arial Narrow" panose="020B0606020202030204" pitchFamily="34" charset="0"/>
              </a:endParaRPr>
            </a:p>
          </p:txBody>
        </p:sp>
        <p:sp>
          <p:nvSpPr>
            <p:cNvPr id="23" name="Rectangle 12"/>
            <p:cNvSpPr>
              <a:spLocks noChangeArrowheads="1"/>
            </p:cNvSpPr>
            <p:nvPr/>
          </p:nvSpPr>
          <p:spPr bwMode="auto">
            <a:xfrm>
              <a:off x="3807571" y="5579948"/>
              <a:ext cx="736970" cy="397561"/>
            </a:xfrm>
            <a:prstGeom prst="rect">
              <a:avLst/>
            </a:prstGeom>
            <a:noFill/>
            <a:ln w="9525">
              <a:noFill/>
              <a:miter lim="800000"/>
              <a:headEnd/>
              <a:tailEnd/>
            </a:ln>
          </p:spPr>
          <p:txBody>
            <a:bodyPr wrap="none">
              <a:spAutoFit/>
            </a:bodyPr>
            <a:lstStyle/>
            <a:p>
              <a:r>
                <a:rPr lang="it-IT" sz="1800" dirty="0">
                  <a:solidFill>
                    <a:schemeClr val="accent6">
                      <a:lumMod val="50000"/>
                    </a:schemeClr>
                  </a:solidFill>
                  <a:latin typeface="Arial Narrow" panose="020B0606020202030204" pitchFamily="34" charset="0"/>
                </a:rPr>
                <a:t>4</a:t>
              </a:r>
              <a:r>
                <a:rPr lang="it-IT" sz="1800" dirty="0" smtClean="0">
                  <a:solidFill>
                    <a:schemeClr val="accent6">
                      <a:lumMod val="50000"/>
                    </a:schemeClr>
                  </a:solidFill>
                  <a:latin typeface="Arial Narrow" panose="020B0606020202030204" pitchFamily="34" charset="0"/>
                </a:rPr>
                <a:t>0</a:t>
              </a:r>
              <a:endParaRPr lang="it-IT" sz="1800" dirty="0">
                <a:solidFill>
                  <a:schemeClr val="accent6">
                    <a:lumMod val="50000"/>
                  </a:schemeClr>
                </a:solidFill>
                <a:latin typeface="Arial Narrow" panose="020B0606020202030204" pitchFamily="34" charset="0"/>
              </a:endParaRPr>
            </a:p>
          </p:txBody>
        </p:sp>
        <p:sp>
          <p:nvSpPr>
            <p:cNvPr id="24" name="Rectangle 12"/>
            <p:cNvSpPr>
              <a:spLocks noChangeArrowheads="1"/>
            </p:cNvSpPr>
            <p:nvPr/>
          </p:nvSpPr>
          <p:spPr bwMode="auto">
            <a:xfrm>
              <a:off x="4891491" y="5579948"/>
              <a:ext cx="736970"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60</a:t>
              </a:r>
              <a:endParaRPr lang="it-IT" sz="1800" dirty="0">
                <a:solidFill>
                  <a:schemeClr val="accent6">
                    <a:lumMod val="50000"/>
                  </a:schemeClr>
                </a:solidFill>
                <a:latin typeface="Arial Narrow" panose="020B0606020202030204" pitchFamily="34" charset="0"/>
              </a:endParaRPr>
            </a:p>
          </p:txBody>
        </p:sp>
        <p:sp>
          <p:nvSpPr>
            <p:cNvPr id="25" name="Rectangle 12"/>
            <p:cNvSpPr>
              <a:spLocks noChangeArrowheads="1"/>
            </p:cNvSpPr>
            <p:nvPr/>
          </p:nvSpPr>
          <p:spPr bwMode="auto">
            <a:xfrm>
              <a:off x="5946476" y="5579948"/>
              <a:ext cx="736970"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80</a:t>
              </a:r>
              <a:endParaRPr lang="it-IT" sz="1800" dirty="0">
                <a:solidFill>
                  <a:schemeClr val="accent6">
                    <a:lumMod val="50000"/>
                  </a:schemeClr>
                </a:solidFill>
                <a:latin typeface="Arial Narrow" panose="020B0606020202030204" pitchFamily="34" charset="0"/>
              </a:endParaRPr>
            </a:p>
          </p:txBody>
        </p:sp>
        <p:sp>
          <p:nvSpPr>
            <p:cNvPr id="26" name="Rectangle 12"/>
            <p:cNvSpPr>
              <a:spLocks noChangeArrowheads="1"/>
            </p:cNvSpPr>
            <p:nvPr/>
          </p:nvSpPr>
          <p:spPr bwMode="auto">
            <a:xfrm>
              <a:off x="7038287" y="5579948"/>
              <a:ext cx="933735"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100</a:t>
              </a:r>
              <a:endParaRPr lang="it-IT" sz="1800" dirty="0">
                <a:solidFill>
                  <a:schemeClr val="accent6">
                    <a:lumMod val="50000"/>
                  </a:schemeClr>
                </a:solidFill>
                <a:latin typeface="Arial Narrow" panose="020B0606020202030204" pitchFamily="34" charset="0"/>
              </a:endParaRPr>
            </a:p>
          </p:txBody>
        </p:sp>
        <p:sp>
          <p:nvSpPr>
            <p:cNvPr id="27" name="Figura a mano libera 26"/>
            <p:cNvSpPr/>
            <p:nvPr/>
          </p:nvSpPr>
          <p:spPr>
            <a:xfrm>
              <a:off x="2079913" y="2622244"/>
              <a:ext cx="5143381" cy="2534948"/>
            </a:xfrm>
            <a:custGeom>
              <a:avLst/>
              <a:gdLst>
                <a:gd name="connsiteX0" fmla="*/ 0 w 5950857"/>
                <a:gd name="connsiteY0" fmla="*/ 2534948 h 2534948"/>
                <a:gd name="connsiteX1" fmla="*/ 1553029 w 5950857"/>
                <a:gd name="connsiteY1" fmla="*/ 38491 h 2534948"/>
                <a:gd name="connsiteX2" fmla="*/ 5950857 w 5950857"/>
                <a:gd name="connsiteY2" fmla="*/ 1025462 h 2534948"/>
              </a:gdLst>
              <a:ahLst/>
              <a:cxnLst>
                <a:cxn ang="0">
                  <a:pos x="connsiteX0" y="connsiteY0"/>
                </a:cxn>
                <a:cxn ang="0">
                  <a:pos x="connsiteX1" y="connsiteY1"/>
                </a:cxn>
                <a:cxn ang="0">
                  <a:pos x="connsiteX2" y="connsiteY2"/>
                </a:cxn>
              </a:cxnLst>
              <a:rect l="l" t="t" r="r" b="b"/>
              <a:pathLst>
                <a:path w="5950857" h="2534948">
                  <a:moveTo>
                    <a:pt x="0" y="2534948"/>
                  </a:moveTo>
                  <a:cubicBezTo>
                    <a:pt x="280610" y="1412510"/>
                    <a:pt x="561220" y="290072"/>
                    <a:pt x="1553029" y="38491"/>
                  </a:cubicBezTo>
                  <a:cubicBezTo>
                    <a:pt x="2544838" y="-213090"/>
                    <a:pt x="5213047" y="844033"/>
                    <a:pt x="5950857" y="1025462"/>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50000"/>
                  </a:schemeClr>
                </a:solidFill>
              </a:endParaRPr>
            </a:p>
          </p:txBody>
        </p:sp>
        <p:sp>
          <p:nvSpPr>
            <p:cNvPr id="34" name="Rectangle 12"/>
            <p:cNvSpPr>
              <a:spLocks noChangeArrowheads="1"/>
            </p:cNvSpPr>
            <p:nvPr/>
          </p:nvSpPr>
          <p:spPr bwMode="auto">
            <a:xfrm>
              <a:off x="952726" y="5323982"/>
              <a:ext cx="540206" cy="397561"/>
            </a:xfrm>
            <a:prstGeom prst="rect">
              <a:avLst/>
            </a:prstGeom>
            <a:noFill/>
            <a:ln w="9525">
              <a:noFill/>
              <a:miter lim="800000"/>
              <a:headEnd/>
              <a:tailEnd/>
            </a:ln>
          </p:spPr>
          <p:txBody>
            <a:bodyPr wrap="none">
              <a:spAutoFit/>
            </a:bodyPr>
            <a:lstStyle/>
            <a:p>
              <a:r>
                <a:rPr lang="it-IT" sz="1800" dirty="0" smtClean="0">
                  <a:solidFill>
                    <a:schemeClr val="accent6">
                      <a:lumMod val="50000"/>
                    </a:schemeClr>
                  </a:solidFill>
                  <a:latin typeface="Arial Narrow" panose="020B0606020202030204" pitchFamily="34" charset="0"/>
                </a:rPr>
                <a:t>0</a:t>
              </a:r>
              <a:endParaRPr lang="it-IT" sz="1800" dirty="0">
                <a:solidFill>
                  <a:schemeClr val="accent6">
                    <a:lumMod val="50000"/>
                  </a:schemeClr>
                </a:solidFill>
                <a:latin typeface="Arial Narrow" panose="020B0606020202030204" pitchFamily="34" charset="0"/>
              </a:endParaRPr>
            </a:p>
          </p:txBody>
        </p:sp>
      </p:grpSp>
    </p:spTree>
    <p:extLst>
      <p:ext uri="{BB962C8B-B14F-4D97-AF65-F5344CB8AC3E}">
        <p14:creationId xmlns:p14="http://schemas.microsoft.com/office/powerpoint/2010/main" val="383761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2215991"/>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
            </a:r>
            <a:br>
              <a:rPr lang="it-IT" sz="3600" b="1" dirty="0" smtClean="0">
                <a:solidFill>
                  <a:schemeClr val="bg1"/>
                </a:solidFill>
              </a:rPr>
            </a:br>
            <a:r>
              <a:rPr lang="it-IT" sz="3600" b="1" dirty="0" smtClean="0">
                <a:solidFill>
                  <a:schemeClr val="bg1"/>
                </a:solidFill>
              </a:rPr>
              <a:t>Medium </a:t>
            </a:r>
            <a:r>
              <a:rPr lang="it-IT" sz="3600" b="1" dirty="0" err="1" smtClean="0">
                <a:solidFill>
                  <a:schemeClr val="bg1"/>
                </a:solidFill>
              </a:rPr>
              <a:t>power</a:t>
            </a:r>
            <a:r>
              <a:rPr lang="it-IT" sz="3600" b="1" dirty="0" smtClean="0">
                <a:solidFill>
                  <a:schemeClr val="bg1"/>
                </a:solidFill>
              </a:rPr>
              <a:t> transformer </a:t>
            </a:r>
            <a:r>
              <a:rPr lang="it-IT" sz="3600" b="1" dirty="0" err="1" smtClean="0">
                <a:solidFill>
                  <a:schemeClr val="bg1"/>
                </a:solidFill>
              </a:rPr>
              <a:t>prescriptions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7.</a:t>
            </a:r>
            <a:endParaRPr lang="en-US" sz="28700" b="1" dirty="0" err="1" smtClean="0">
              <a:solidFill>
                <a:schemeClr val="bg2"/>
              </a:solidFill>
            </a:endParaRPr>
          </a:p>
        </p:txBody>
      </p:sp>
    </p:spTree>
    <p:extLst>
      <p:ext uri="{BB962C8B-B14F-4D97-AF65-F5344CB8AC3E}">
        <p14:creationId xmlns:p14="http://schemas.microsoft.com/office/powerpoint/2010/main" val="113859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22114"/>
          </a:xfrm>
        </p:spPr>
        <p:txBody>
          <a:bodyPr>
            <a:normAutofit/>
          </a:bodyPr>
          <a:lstStyle/>
          <a:p>
            <a:r>
              <a:rPr lang="en-GB" altLang="en-US" dirty="0" smtClean="0"/>
              <a:t>Effect of multiple transformation</a:t>
            </a:r>
            <a:endParaRPr lang="it-IT" b="1" cap="all" dirty="0"/>
          </a:p>
        </p:txBody>
      </p:sp>
      <p:sp>
        <p:nvSpPr>
          <p:cNvPr id="4" name="Segnaposto numero diapositiva 3"/>
          <p:cNvSpPr>
            <a:spLocks noGrp="1"/>
          </p:cNvSpPr>
          <p:nvPr>
            <p:ph type="sldNum" sz="quarter" idx="12"/>
          </p:nvPr>
        </p:nvSpPr>
        <p:spPr/>
        <p:txBody>
          <a:bodyPr/>
          <a:lstStyle/>
          <a:p>
            <a:fld id="{A7CB2F01-B7B2-40A7-B67A-FD622882266D}" type="slidenum">
              <a:rPr lang="en-US" smtClean="0"/>
              <a:pPr/>
              <a:t>4</a:t>
            </a:fld>
            <a:endParaRPr lang="en-US"/>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752600"/>
            <a:ext cx="6402437" cy="420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contenuto 4"/>
          <p:cNvSpPr>
            <a:spLocks noGrp="1"/>
          </p:cNvSpPr>
          <p:nvPr>
            <p:ph idx="1"/>
          </p:nvPr>
        </p:nvSpPr>
        <p:spPr>
          <a:xfrm>
            <a:off x="431799" y="6061073"/>
            <a:ext cx="8280402" cy="301624"/>
          </a:xfrm>
        </p:spPr>
        <p:txBody>
          <a:bodyPr/>
          <a:lstStyle/>
          <a:p>
            <a:pPr algn="ctr"/>
            <a:r>
              <a:rPr lang="it-IT" dirty="0" smtClean="0"/>
              <a:t>0,98 x 0,98 x 0,98 x 0,98 x 0,98 = 0,90</a:t>
            </a:r>
            <a:endParaRPr lang="en-US" dirty="0"/>
          </a:p>
        </p:txBody>
      </p:sp>
    </p:spTree>
    <p:extLst>
      <p:ext uri="{BB962C8B-B14F-4D97-AF65-F5344CB8AC3E}">
        <p14:creationId xmlns:p14="http://schemas.microsoft.com/office/powerpoint/2010/main" val="3207750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04802" y="588999"/>
            <a:ext cx="6319837" cy="803201"/>
          </a:xfrm>
        </p:spPr>
        <p:txBody>
          <a:bodyPr/>
          <a:lstStyle/>
          <a:p>
            <a:r>
              <a:rPr lang="it-IT" dirty="0" smtClean="0"/>
              <a:t>Medium </a:t>
            </a:r>
            <a:r>
              <a:rPr lang="it-IT" dirty="0" err="1" smtClean="0"/>
              <a:t>Power</a:t>
            </a:r>
            <a:r>
              <a:rPr lang="it-IT" dirty="0" smtClean="0"/>
              <a:t> Transformer</a:t>
            </a:r>
            <a:endParaRPr lang="en-US" dirty="0"/>
          </a:p>
        </p:txBody>
      </p:sp>
      <p:sp>
        <p:nvSpPr>
          <p:cNvPr id="29" name="Segnaposto contenuto 2"/>
          <p:cNvSpPr txBox="1">
            <a:spLocks/>
          </p:cNvSpPr>
          <p:nvPr/>
        </p:nvSpPr>
        <p:spPr>
          <a:xfrm>
            <a:off x="2411760" y="5766522"/>
            <a:ext cx="1152128" cy="504055"/>
          </a:xfrm>
          <a:prstGeom prst="rect">
            <a:avLst/>
          </a:prstGeom>
        </p:spPr>
        <p:txBody>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t-IT" sz="2400" smtClean="0">
                <a:latin typeface="Arial Narrow" pitchFamily="34" charset="0"/>
              </a:rPr>
              <a:t>5 kVA</a:t>
            </a:r>
            <a:endParaRPr lang="it-IT" sz="2400" dirty="0">
              <a:latin typeface="Arial Narrow" pitchFamily="34" charset="0"/>
            </a:endParaRPr>
          </a:p>
        </p:txBody>
      </p:sp>
      <p:sp>
        <p:nvSpPr>
          <p:cNvPr id="30" name="Segnaposto numero diapositiva 3"/>
          <p:cNvSpPr>
            <a:spLocks noGrp="1"/>
          </p:cNvSpPr>
          <p:nvPr>
            <p:ph type="sldNum" sz="quarter" idx="12"/>
          </p:nvPr>
        </p:nvSpPr>
        <p:spPr>
          <a:xfrm>
            <a:off x="431800" y="6453188"/>
            <a:ext cx="252000" cy="273050"/>
          </a:xfrm>
        </p:spPr>
        <p:txBody>
          <a:bodyPr/>
          <a:lstStyle/>
          <a:p>
            <a:pPr>
              <a:defRPr/>
            </a:pPr>
            <a:fld id="{B777F290-8628-4B9A-AE36-09E680D7D994}" type="slidenum">
              <a:rPr lang="it-IT" smtClean="0"/>
              <a:pPr>
                <a:defRPr/>
              </a:pPr>
              <a:t>40</a:t>
            </a:fld>
            <a:endParaRPr lang="it-IT"/>
          </a:p>
        </p:txBody>
      </p:sp>
      <p:sp>
        <p:nvSpPr>
          <p:cNvPr id="31" name="Rettangolo 30"/>
          <p:cNvSpPr/>
          <p:nvPr/>
        </p:nvSpPr>
        <p:spPr>
          <a:xfrm>
            <a:off x="2699792" y="1752600"/>
            <a:ext cx="648072" cy="399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347864" y="5528830"/>
            <a:ext cx="1791816" cy="22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699792" y="4020854"/>
            <a:ext cx="2439888" cy="17281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endCxn id="43" idx="3"/>
          </p:cNvCxnSpPr>
          <p:nvPr/>
        </p:nvCxnSpPr>
        <p:spPr>
          <a:xfrm>
            <a:off x="4949180" y="5736346"/>
            <a:ext cx="1670229"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
        <p:nvSpPr>
          <p:cNvPr id="35" name="Segnaposto contenuto 2"/>
          <p:cNvSpPr txBox="1">
            <a:spLocks/>
          </p:cNvSpPr>
          <p:nvPr/>
        </p:nvSpPr>
        <p:spPr bwMode="auto">
          <a:xfrm>
            <a:off x="4932040" y="576174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40 MVA</a:t>
            </a:r>
            <a:endParaRPr lang="it-IT" sz="2400" dirty="0">
              <a:latin typeface="Arial Narrow" pitchFamily="34" charset="0"/>
            </a:endParaRPr>
          </a:p>
        </p:txBody>
      </p:sp>
      <p:sp>
        <p:nvSpPr>
          <p:cNvPr id="36" name="Segnaposto contenuto 2"/>
          <p:cNvSpPr txBox="1">
            <a:spLocks/>
          </p:cNvSpPr>
          <p:nvPr/>
        </p:nvSpPr>
        <p:spPr bwMode="auto">
          <a:xfrm>
            <a:off x="6804248" y="5731570"/>
            <a:ext cx="57606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err="1" smtClean="0">
                <a:latin typeface="Arial Narrow" pitchFamily="34" charset="0"/>
              </a:rPr>
              <a:t>Sr</a:t>
            </a:r>
            <a:endParaRPr lang="it-IT" sz="2400" dirty="0">
              <a:latin typeface="Arial Narrow" pitchFamily="34" charset="0"/>
            </a:endParaRPr>
          </a:p>
        </p:txBody>
      </p:sp>
      <p:sp>
        <p:nvSpPr>
          <p:cNvPr id="37" name="Segnaposto contenuto 2"/>
          <p:cNvSpPr txBox="1">
            <a:spLocks/>
          </p:cNvSpPr>
          <p:nvPr/>
        </p:nvSpPr>
        <p:spPr bwMode="auto">
          <a:xfrm>
            <a:off x="1403648" y="524499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1,1 </a:t>
            </a:r>
            <a:r>
              <a:rPr lang="it-IT" sz="2400" dirty="0" err="1" smtClean="0">
                <a:latin typeface="Arial Narrow" pitchFamily="34" charset="0"/>
              </a:rPr>
              <a:t>kV</a:t>
            </a:r>
            <a:endParaRPr lang="it-IT" sz="2400" dirty="0">
              <a:latin typeface="Arial Narrow" pitchFamily="34" charset="0"/>
            </a:endParaRPr>
          </a:p>
        </p:txBody>
      </p:sp>
      <p:sp>
        <p:nvSpPr>
          <p:cNvPr id="38" name="Segnaposto contenuto 2"/>
          <p:cNvSpPr txBox="1">
            <a:spLocks/>
          </p:cNvSpPr>
          <p:nvPr/>
        </p:nvSpPr>
        <p:spPr bwMode="auto">
          <a:xfrm>
            <a:off x="1403648" y="376882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36 </a:t>
            </a:r>
            <a:r>
              <a:rPr lang="it-IT" sz="2400" dirty="0" err="1" smtClean="0">
                <a:latin typeface="Arial Narrow" pitchFamily="34" charset="0"/>
              </a:rPr>
              <a:t>kV</a:t>
            </a:r>
            <a:endParaRPr lang="it-IT" sz="2400" dirty="0">
              <a:latin typeface="Arial Narrow" pitchFamily="34" charset="0"/>
            </a:endParaRPr>
          </a:p>
        </p:txBody>
      </p:sp>
      <p:sp>
        <p:nvSpPr>
          <p:cNvPr id="39" name="Segnaposto contenuto 2"/>
          <p:cNvSpPr txBox="1">
            <a:spLocks/>
          </p:cNvSpPr>
          <p:nvPr/>
        </p:nvSpPr>
        <p:spPr bwMode="auto">
          <a:xfrm>
            <a:off x="1376137" y="1932623"/>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err="1" smtClean="0">
                <a:latin typeface="Arial Narrow" pitchFamily="34" charset="0"/>
              </a:rPr>
              <a:t>Um</a:t>
            </a:r>
            <a:endParaRPr lang="it-IT" sz="2400" dirty="0">
              <a:latin typeface="Arial Narrow" pitchFamily="34" charset="0"/>
            </a:endParaRPr>
          </a:p>
        </p:txBody>
      </p:sp>
      <p:sp>
        <p:nvSpPr>
          <p:cNvPr id="41" name="Segnaposto contenuto 2"/>
          <p:cNvSpPr txBox="1">
            <a:spLocks/>
          </p:cNvSpPr>
          <p:nvPr/>
        </p:nvSpPr>
        <p:spPr bwMode="auto">
          <a:xfrm>
            <a:off x="5232715" y="2796718"/>
            <a:ext cx="1499525"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L</a:t>
            </a:r>
            <a:br>
              <a:rPr lang="it-IT" sz="4000" b="1" dirty="0" smtClean="0">
                <a:latin typeface="Arial Narrow" pitchFamily="34" charset="0"/>
              </a:rPr>
            </a:br>
            <a:endParaRPr lang="it-IT" sz="2800" b="1" dirty="0">
              <a:solidFill>
                <a:schemeClr val="bg1">
                  <a:lumMod val="50000"/>
                </a:schemeClr>
              </a:solidFill>
              <a:latin typeface="Arial Narrow" pitchFamily="34" charset="0"/>
            </a:endParaRPr>
          </a:p>
        </p:txBody>
      </p:sp>
      <p:sp>
        <p:nvSpPr>
          <p:cNvPr id="42" name="Triangolo isoscele 41"/>
          <p:cNvSpPr/>
          <p:nvPr/>
        </p:nvSpPr>
        <p:spPr>
          <a:xfrm>
            <a:off x="2627784" y="1752601"/>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Triangolo isoscele 42"/>
          <p:cNvSpPr/>
          <p:nvPr/>
        </p:nvSpPr>
        <p:spPr>
          <a:xfrm rot="5400000">
            <a:off x="6889439" y="5394308"/>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3347864" y="4020854"/>
            <a:ext cx="895907" cy="150797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egnaposto contenuto 2"/>
          <p:cNvSpPr txBox="1">
            <a:spLocks/>
          </p:cNvSpPr>
          <p:nvPr/>
        </p:nvSpPr>
        <p:spPr bwMode="auto">
          <a:xfrm>
            <a:off x="3538364" y="5755557"/>
            <a:ext cx="1406986"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3150 </a:t>
            </a:r>
            <a:r>
              <a:rPr lang="it-IT" sz="2400" dirty="0" err="1" smtClean="0">
                <a:latin typeface="Arial Narrow" pitchFamily="34" charset="0"/>
              </a:rPr>
              <a:t>kVA</a:t>
            </a:r>
            <a:endParaRPr lang="it-IT" sz="2400" dirty="0">
              <a:latin typeface="Arial Narrow" pitchFamily="34" charset="0"/>
            </a:endParaRPr>
          </a:p>
        </p:txBody>
      </p:sp>
      <p:grpSp>
        <p:nvGrpSpPr>
          <p:cNvPr id="2" name="Gruppo 1"/>
          <p:cNvGrpSpPr/>
          <p:nvPr/>
        </p:nvGrpSpPr>
        <p:grpSpPr>
          <a:xfrm>
            <a:off x="2938567" y="3939135"/>
            <a:ext cx="1714500" cy="1686402"/>
            <a:chOff x="4991100" y="4495800"/>
            <a:chExt cx="1714500" cy="1686402"/>
          </a:xfrm>
        </p:grpSpPr>
        <p:sp>
          <p:nvSpPr>
            <p:cNvPr id="6" name="Ovale 5"/>
            <p:cNvSpPr/>
            <p:nvPr/>
          </p:nvSpPr>
          <p:spPr>
            <a:xfrm>
              <a:off x="5181600" y="4711699"/>
              <a:ext cx="1295400" cy="12900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cxnSp>
          <p:nvCxnSpPr>
            <p:cNvPr id="8" name="Connettore 1 7"/>
            <p:cNvCxnSpPr/>
            <p:nvPr/>
          </p:nvCxnSpPr>
          <p:spPr>
            <a:xfrm>
              <a:off x="5829300" y="4495800"/>
              <a:ext cx="0" cy="1686402"/>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Connettore 1 9"/>
            <p:cNvCxnSpPr/>
            <p:nvPr/>
          </p:nvCxnSpPr>
          <p:spPr>
            <a:xfrm flipH="1">
              <a:off x="4991100" y="5356700"/>
              <a:ext cx="1714500" cy="0"/>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40" name="Segnaposto contenuto 2"/>
          <p:cNvSpPr txBox="1">
            <a:spLocks/>
          </p:cNvSpPr>
          <p:nvPr/>
        </p:nvSpPr>
        <p:spPr bwMode="auto">
          <a:xfrm>
            <a:off x="2667000" y="4127500"/>
            <a:ext cx="2230119"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solidFill>
                  <a:schemeClr val="bg1"/>
                </a:solidFill>
                <a:latin typeface="Arial Narrow" pitchFamily="34" charset="0"/>
              </a:rPr>
              <a:t>MS</a:t>
            </a:r>
            <a:r>
              <a:rPr lang="it-IT" sz="4000" b="1" dirty="0" smtClean="0">
                <a:latin typeface="Arial Narrow" pitchFamily="34" charset="0"/>
              </a:rPr>
              <a:t/>
            </a:r>
            <a:br>
              <a:rPr lang="it-IT" sz="4000" b="1" dirty="0" smtClean="0">
                <a:latin typeface="Arial Narrow" pitchFamily="34" charset="0"/>
              </a:rPr>
            </a:br>
            <a:r>
              <a:rPr lang="it-IT" sz="2800" b="1" dirty="0" smtClean="0">
                <a:solidFill>
                  <a:schemeClr val="bg1"/>
                </a:solidFill>
                <a:latin typeface="Arial Narrow" pitchFamily="34" charset="0"/>
              </a:rPr>
              <a:t>Medium</a:t>
            </a:r>
            <a:endParaRPr lang="it-IT" sz="4000" b="1" dirty="0">
              <a:solidFill>
                <a:schemeClr val="bg1"/>
              </a:solidFill>
              <a:latin typeface="Arial Narrow" pitchFamily="34" charset="0"/>
            </a:endParaRPr>
          </a:p>
        </p:txBody>
      </p:sp>
    </p:spTree>
    <p:extLst>
      <p:ext uri="{BB962C8B-B14F-4D97-AF65-F5344CB8AC3E}">
        <p14:creationId xmlns:p14="http://schemas.microsoft.com/office/powerpoint/2010/main" val="1936506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324196" y="364704"/>
            <a:ext cx="8713787" cy="648072"/>
          </a:xfrm>
        </p:spPr>
        <p:txBody>
          <a:bodyPr>
            <a:normAutofit fontScale="90000"/>
          </a:bodyPr>
          <a:lstStyle/>
          <a:p>
            <a:r>
              <a:rPr lang="it-IT" sz="2800" dirty="0" err="1">
                <a:solidFill>
                  <a:schemeClr val="accent6">
                    <a:lumMod val="50000"/>
                  </a:schemeClr>
                </a:solidFill>
              </a:rPr>
              <a:t>Max</a:t>
            </a:r>
            <a:r>
              <a:rPr lang="it-IT" sz="2800" dirty="0">
                <a:solidFill>
                  <a:schemeClr val="accent6">
                    <a:lumMod val="50000"/>
                  </a:schemeClr>
                </a:solidFill>
              </a:rPr>
              <a:t> </a:t>
            </a:r>
            <a:r>
              <a:rPr lang="it-IT" sz="2800" dirty="0" err="1">
                <a:solidFill>
                  <a:schemeClr val="accent6">
                    <a:lumMod val="50000"/>
                  </a:schemeClr>
                </a:solidFill>
              </a:rPr>
              <a:t>Losses</a:t>
            </a:r>
            <a:r>
              <a:rPr lang="it-IT" sz="2800" dirty="0">
                <a:solidFill>
                  <a:schemeClr val="accent6">
                    <a:lumMod val="50000"/>
                  </a:schemeClr>
                </a:solidFill>
              </a:rPr>
              <a:t> Liquid </a:t>
            </a:r>
            <a:r>
              <a:rPr lang="it-IT" sz="2800" dirty="0" err="1">
                <a:solidFill>
                  <a:schemeClr val="accent6">
                    <a:lumMod val="50000"/>
                  </a:schemeClr>
                </a:solidFill>
              </a:rPr>
              <a:t>immersed</a:t>
            </a:r>
            <a:r>
              <a:rPr lang="it-IT" sz="2800" dirty="0">
                <a:solidFill>
                  <a:schemeClr val="accent6">
                    <a:lumMod val="50000"/>
                  </a:schemeClr>
                </a:solidFill>
              </a:rPr>
              <a:t> </a:t>
            </a:r>
            <a:r>
              <a:rPr lang="en-GB" sz="2800" dirty="0" err="1">
                <a:solidFill>
                  <a:schemeClr val="accent6">
                    <a:lumMod val="50000"/>
                  </a:schemeClr>
                </a:solidFill>
              </a:rPr>
              <a:t>Sr</a:t>
            </a:r>
            <a:r>
              <a:rPr lang="en-GB" sz="2800" dirty="0">
                <a:solidFill>
                  <a:schemeClr val="accent6">
                    <a:lumMod val="50000"/>
                  </a:schemeClr>
                </a:solidFill>
              </a:rPr>
              <a:t> ≤3150 kVA</a:t>
            </a:r>
            <a:br>
              <a:rPr lang="en-GB" sz="2800" dirty="0">
                <a:solidFill>
                  <a:schemeClr val="accent6">
                    <a:lumMod val="50000"/>
                  </a:schemeClr>
                </a:solidFill>
              </a:rPr>
            </a:br>
            <a:r>
              <a:rPr lang="it-IT" sz="2800" dirty="0">
                <a:solidFill>
                  <a:schemeClr val="accent6">
                    <a:lumMod val="50000"/>
                  </a:schemeClr>
                </a:solidFill>
              </a:rPr>
              <a:t>EU </a:t>
            </a:r>
            <a:r>
              <a:rPr lang="it-IT" sz="2800" dirty="0" err="1">
                <a:solidFill>
                  <a:schemeClr val="accent6">
                    <a:lumMod val="50000"/>
                  </a:schemeClr>
                </a:solidFill>
              </a:rPr>
              <a:t>Regulation</a:t>
            </a:r>
            <a:r>
              <a:rPr lang="it-IT" sz="2800" dirty="0">
                <a:solidFill>
                  <a:schemeClr val="accent6">
                    <a:lumMod val="50000"/>
                  </a:schemeClr>
                </a:solidFill>
              </a:rPr>
              <a:t> 548/2104</a:t>
            </a:r>
            <a:r>
              <a:rPr lang="it-IT" sz="2800" dirty="0">
                <a:solidFill>
                  <a:schemeClr val="bg1">
                    <a:lumMod val="65000"/>
                  </a:schemeClr>
                </a:solidFill>
                <a:latin typeface="Arial Narrow" pitchFamily="34" charset="0"/>
              </a:rPr>
              <a:t/>
            </a:r>
            <a:br>
              <a:rPr lang="it-IT" sz="2800" dirty="0">
                <a:solidFill>
                  <a:schemeClr val="bg1">
                    <a:lumMod val="65000"/>
                  </a:schemeClr>
                </a:solidFill>
                <a:latin typeface="Arial Narrow" pitchFamily="34" charset="0"/>
              </a:rPr>
            </a:br>
            <a:endParaRPr lang="en-GB" sz="2800" dirty="0" smtClean="0">
              <a:solidFill>
                <a:schemeClr val="accent6">
                  <a:lumMod val="50000"/>
                </a:schemeClr>
              </a:solidFill>
            </a:endParaRPr>
          </a:p>
        </p:txBody>
      </p:sp>
      <p:sp>
        <p:nvSpPr>
          <p:cNvPr id="17" name="Titolo 1"/>
          <p:cNvSpPr txBox="1">
            <a:spLocks/>
          </p:cNvSpPr>
          <p:nvPr/>
        </p:nvSpPr>
        <p:spPr bwMode="auto">
          <a:xfrm>
            <a:off x="2227039" y="2030933"/>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36</a:t>
            </a:r>
          </a:p>
        </p:txBody>
      </p:sp>
      <p:sp>
        <p:nvSpPr>
          <p:cNvPr id="19" name="Titolo 1"/>
          <p:cNvSpPr txBox="1">
            <a:spLocks/>
          </p:cNvSpPr>
          <p:nvPr/>
        </p:nvSpPr>
        <p:spPr bwMode="auto">
          <a:xfrm>
            <a:off x="2417092" y="5919365"/>
            <a:ext cx="445916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err="1" smtClean="0">
                <a:solidFill>
                  <a:srgbClr val="000099"/>
                </a:solidFill>
              </a:rPr>
              <a:t>Um</a:t>
            </a:r>
            <a:r>
              <a:rPr lang="it-IT" sz="2000" dirty="0" smtClean="0">
                <a:solidFill>
                  <a:srgbClr val="000099"/>
                </a:solidFill>
              </a:rPr>
              <a:t> </a:t>
            </a:r>
            <a:r>
              <a:rPr lang="it-IT" sz="2000" dirty="0">
                <a:solidFill>
                  <a:srgbClr val="000099"/>
                </a:solidFill>
              </a:rPr>
              <a:t>(</a:t>
            </a:r>
            <a:r>
              <a:rPr lang="it-IT" sz="2000" dirty="0" err="1">
                <a:solidFill>
                  <a:srgbClr val="000099"/>
                </a:solidFill>
              </a:rPr>
              <a:t>kV</a:t>
            </a:r>
            <a:r>
              <a:rPr lang="it-IT" sz="2000" dirty="0" smtClean="0">
                <a:solidFill>
                  <a:srgbClr val="000099"/>
                </a:solidFill>
              </a:rPr>
              <a:t>) </a:t>
            </a:r>
            <a:r>
              <a:rPr lang="it-IT" sz="2000" dirty="0" err="1" smtClean="0">
                <a:solidFill>
                  <a:srgbClr val="000099"/>
                </a:solidFill>
              </a:rPr>
              <a:t>secondary</a:t>
            </a:r>
            <a:r>
              <a:rPr lang="it-IT" sz="2000" dirty="0" smtClean="0">
                <a:solidFill>
                  <a:srgbClr val="000099"/>
                </a:solidFill>
              </a:rPr>
              <a:t> </a:t>
            </a:r>
            <a:r>
              <a:rPr lang="it-IT" sz="2000" dirty="0" err="1" smtClean="0">
                <a:solidFill>
                  <a:srgbClr val="000099"/>
                </a:solidFill>
              </a:rPr>
              <a:t>winding</a:t>
            </a:r>
            <a:endParaRPr lang="it-IT" sz="2000" dirty="0">
              <a:solidFill>
                <a:srgbClr val="000099"/>
              </a:solidFill>
            </a:endParaRPr>
          </a:p>
        </p:txBody>
      </p:sp>
      <p:sp>
        <p:nvSpPr>
          <p:cNvPr id="20" name="Titolo 1"/>
          <p:cNvSpPr txBox="1">
            <a:spLocks/>
          </p:cNvSpPr>
          <p:nvPr/>
        </p:nvSpPr>
        <p:spPr bwMode="auto">
          <a:xfrm rot="16200000">
            <a:off x="263077" y="3641154"/>
            <a:ext cx="357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err="1" smtClean="0">
                <a:solidFill>
                  <a:srgbClr val="000099"/>
                </a:solidFill>
              </a:rPr>
              <a:t>Um</a:t>
            </a:r>
            <a:r>
              <a:rPr lang="it-IT" sz="2000" dirty="0" smtClean="0">
                <a:solidFill>
                  <a:srgbClr val="000099"/>
                </a:solidFill>
              </a:rPr>
              <a:t> </a:t>
            </a:r>
            <a:r>
              <a:rPr lang="it-IT" sz="2000" dirty="0">
                <a:solidFill>
                  <a:srgbClr val="000099"/>
                </a:solidFill>
              </a:rPr>
              <a:t>(</a:t>
            </a:r>
            <a:r>
              <a:rPr lang="it-IT" sz="2000" dirty="0" err="1">
                <a:solidFill>
                  <a:srgbClr val="000099"/>
                </a:solidFill>
              </a:rPr>
              <a:t>kV</a:t>
            </a:r>
            <a:r>
              <a:rPr lang="it-IT" sz="2000" dirty="0">
                <a:solidFill>
                  <a:srgbClr val="000099"/>
                </a:solidFill>
              </a:rPr>
              <a:t>) </a:t>
            </a:r>
            <a:r>
              <a:rPr lang="it-IT" sz="2000" dirty="0" err="1" smtClean="0">
                <a:solidFill>
                  <a:srgbClr val="000099"/>
                </a:solidFill>
              </a:rPr>
              <a:t>primary</a:t>
            </a:r>
            <a:r>
              <a:rPr lang="it-IT" sz="2000" dirty="0" smtClean="0">
                <a:solidFill>
                  <a:srgbClr val="000099"/>
                </a:solidFill>
              </a:rPr>
              <a:t>  </a:t>
            </a:r>
            <a:r>
              <a:rPr lang="it-IT" sz="2000" dirty="0" err="1" smtClean="0">
                <a:solidFill>
                  <a:srgbClr val="000099"/>
                </a:solidFill>
              </a:rPr>
              <a:t>winding</a:t>
            </a:r>
            <a:endParaRPr lang="it-IT" sz="2000" dirty="0">
              <a:solidFill>
                <a:srgbClr val="000099"/>
              </a:solidFill>
            </a:endParaRPr>
          </a:p>
        </p:txBody>
      </p:sp>
      <p:sp>
        <p:nvSpPr>
          <p:cNvPr id="2" name="投影片編號版面配置區 1"/>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41</a:t>
            </a:fld>
            <a:endParaRPr lang="zh-TW" altLang="en-US"/>
          </a:p>
        </p:txBody>
      </p:sp>
      <p:sp>
        <p:nvSpPr>
          <p:cNvPr id="34" name="Titolo 1"/>
          <p:cNvSpPr txBox="1">
            <a:spLocks/>
          </p:cNvSpPr>
          <p:nvPr/>
        </p:nvSpPr>
        <p:spPr bwMode="auto">
          <a:xfrm>
            <a:off x="3564284" y="545740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9900"/>
                </a:solidFill>
                <a:latin typeface="+mj-lt"/>
                <a:ea typeface="+mj-ea"/>
                <a:cs typeface="+mj-cs"/>
              </a:defRPr>
            </a:lvl1pPr>
            <a:lvl2pPr algn="l" rtl="0" eaLnBrk="0" fontAlgn="base" hangingPunct="0">
              <a:spcBef>
                <a:spcPct val="0"/>
              </a:spcBef>
              <a:spcAft>
                <a:spcPct val="0"/>
              </a:spcAft>
              <a:defRPr sz="3200" b="1">
                <a:solidFill>
                  <a:srgbClr val="A80056"/>
                </a:solidFill>
                <a:latin typeface="Arial" pitchFamily="34" charset="0"/>
              </a:defRPr>
            </a:lvl2pPr>
            <a:lvl3pPr algn="l" rtl="0" eaLnBrk="0" fontAlgn="base" hangingPunct="0">
              <a:spcBef>
                <a:spcPct val="0"/>
              </a:spcBef>
              <a:spcAft>
                <a:spcPct val="0"/>
              </a:spcAft>
              <a:defRPr sz="3200" b="1">
                <a:solidFill>
                  <a:srgbClr val="A80056"/>
                </a:solidFill>
                <a:latin typeface="Arial" pitchFamily="34" charset="0"/>
              </a:defRPr>
            </a:lvl3pPr>
            <a:lvl4pPr algn="l" rtl="0" eaLnBrk="0" fontAlgn="base" hangingPunct="0">
              <a:spcBef>
                <a:spcPct val="0"/>
              </a:spcBef>
              <a:spcAft>
                <a:spcPct val="0"/>
              </a:spcAft>
              <a:defRPr sz="3200" b="1">
                <a:solidFill>
                  <a:srgbClr val="A80056"/>
                </a:solidFill>
                <a:latin typeface="Arial" pitchFamily="34" charset="0"/>
              </a:defRPr>
            </a:lvl4pPr>
            <a:lvl5pPr algn="l" rtl="0" eaLnBrk="0" fontAlgn="base" hangingPunct="0">
              <a:spcBef>
                <a:spcPct val="0"/>
              </a:spcBef>
              <a:spcAft>
                <a:spcPct val="0"/>
              </a:spcAft>
              <a:defRPr sz="3200" b="1">
                <a:solidFill>
                  <a:srgbClr val="A80056"/>
                </a:solidFill>
                <a:latin typeface="Arial" pitchFamily="34" charset="0"/>
              </a:defRPr>
            </a:lvl5pPr>
            <a:lvl6pPr marL="457200" algn="l" rtl="0" fontAlgn="base">
              <a:spcBef>
                <a:spcPct val="0"/>
              </a:spcBef>
              <a:spcAft>
                <a:spcPct val="0"/>
              </a:spcAft>
              <a:defRPr sz="3200" b="1">
                <a:solidFill>
                  <a:srgbClr val="A80056"/>
                </a:solidFill>
                <a:latin typeface="Arial" pitchFamily="34" charset="0"/>
              </a:defRPr>
            </a:lvl6pPr>
            <a:lvl7pPr marL="914400" algn="l" rtl="0" fontAlgn="base">
              <a:spcBef>
                <a:spcPct val="0"/>
              </a:spcBef>
              <a:spcAft>
                <a:spcPct val="0"/>
              </a:spcAft>
              <a:defRPr sz="3200" b="1">
                <a:solidFill>
                  <a:srgbClr val="A80056"/>
                </a:solidFill>
                <a:latin typeface="Arial" pitchFamily="34" charset="0"/>
              </a:defRPr>
            </a:lvl7pPr>
            <a:lvl8pPr marL="1371600" algn="l" rtl="0" fontAlgn="base">
              <a:spcBef>
                <a:spcPct val="0"/>
              </a:spcBef>
              <a:spcAft>
                <a:spcPct val="0"/>
              </a:spcAft>
              <a:defRPr sz="3200" b="1">
                <a:solidFill>
                  <a:srgbClr val="A80056"/>
                </a:solidFill>
                <a:latin typeface="Arial" pitchFamily="34" charset="0"/>
              </a:defRPr>
            </a:lvl8pPr>
            <a:lvl9pPr marL="1828800" algn="l" rtl="0" fontAlgn="base">
              <a:spcBef>
                <a:spcPct val="0"/>
              </a:spcBef>
              <a:spcAft>
                <a:spcPct val="0"/>
              </a:spcAft>
              <a:defRPr sz="3200" b="1">
                <a:solidFill>
                  <a:srgbClr val="A80056"/>
                </a:solidFill>
                <a:latin typeface="Arial" pitchFamily="34" charset="0"/>
              </a:defRPr>
            </a:lvl9pPr>
          </a:lstStyle>
          <a:p>
            <a:pPr algn="ctr"/>
            <a:r>
              <a:rPr lang="it-IT" sz="2000" dirty="0">
                <a:solidFill>
                  <a:srgbClr val="000099"/>
                </a:solidFill>
                <a:latin typeface="Calibri" pitchFamily="34" charset="0"/>
                <a:ea typeface="+mn-ea"/>
                <a:cs typeface="+mn-cs"/>
              </a:rPr>
              <a:t>1,1</a:t>
            </a:r>
          </a:p>
        </p:txBody>
      </p:sp>
      <p:sp>
        <p:nvSpPr>
          <p:cNvPr id="35" name="Rettangolo 34"/>
          <p:cNvSpPr/>
          <p:nvPr/>
        </p:nvSpPr>
        <p:spPr>
          <a:xfrm>
            <a:off x="2916584" y="2196678"/>
            <a:ext cx="3529013" cy="3168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cxnSp>
        <p:nvCxnSpPr>
          <p:cNvPr id="36" name="Connettore 1 35"/>
          <p:cNvCxnSpPr/>
          <p:nvPr/>
        </p:nvCxnSpPr>
        <p:spPr>
          <a:xfrm flipV="1">
            <a:off x="2916584" y="3277765"/>
            <a:ext cx="2376488" cy="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7" name="Connettore 1 36"/>
          <p:cNvCxnSpPr/>
          <p:nvPr/>
        </p:nvCxnSpPr>
        <p:spPr>
          <a:xfrm>
            <a:off x="2916584" y="4357265"/>
            <a:ext cx="3529013" cy="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8" name="Connettore 1 37"/>
          <p:cNvCxnSpPr/>
          <p:nvPr/>
        </p:nvCxnSpPr>
        <p:spPr>
          <a:xfrm>
            <a:off x="4127847" y="2196678"/>
            <a:ext cx="0" cy="3168650"/>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9" name="Connettore 1 38"/>
          <p:cNvCxnSpPr/>
          <p:nvPr/>
        </p:nvCxnSpPr>
        <p:spPr>
          <a:xfrm flipV="1">
            <a:off x="5293072" y="3277765"/>
            <a:ext cx="0" cy="2087563"/>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40" name="Titolo 1"/>
          <p:cNvSpPr txBox="1">
            <a:spLocks/>
          </p:cNvSpPr>
          <p:nvPr/>
        </p:nvSpPr>
        <p:spPr bwMode="auto">
          <a:xfrm>
            <a:off x="4716809" y="545740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a:solidFill>
                  <a:srgbClr val="000099"/>
                </a:solidFill>
              </a:rPr>
              <a:t>24</a:t>
            </a:r>
          </a:p>
        </p:txBody>
      </p:sp>
      <p:sp>
        <p:nvSpPr>
          <p:cNvPr id="41" name="Titolo 1"/>
          <p:cNvSpPr txBox="1">
            <a:spLocks/>
          </p:cNvSpPr>
          <p:nvPr/>
        </p:nvSpPr>
        <p:spPr bwMode="auto">
          <a:xfrm>
            <a:off x="5869334" y="5457403"/>
            <a:ext cx="115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36</a:t>
            </a:r>
          </a:p>
        </p:txBody>
      </p:sp>
      <p:sp>
        <p:nvSpPr>
          <p:cNvPr id="42" name="Titolo 1"/>
          <p:cNvSpPr txBox="1">
            <a:spLocks/>
          </p:cNvSpPr>
          <p:nvPr/>
        </p:nvSpPr>
        <p:spPr bwMode="auto">
          <a:xfrm>
            <a:off x="2345084" y="545740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0</a:t>
            </a:r>
          </a:p>
        </p:txBody>
      </p:sp>
      <p:sp>
        <p:nvSpPr>
          <p:cNvPr id="43" name="Titolo 1"/>
          <p:cNvSpPr txBox="1">
            <a:spLocks/>
          </p:cNvSpPr>
          <p:nvPr/>
        </p:nvSpPr>
        <p:spPr bwMode="auto">
          <a:xfrm>
            <a:off x="2283172" y="4127078"/>
            <a:ext cx="57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1,1</a:t>
            </a:r>
          </a:p>
        </p:txBody>
      </p:sp>
      <p:sp>
        <p:nvSpPr>
          <p:cNvPr id="44" name="Titolo 1"/>
          <p:cNvSpPr txBox="1">
            <a:spLocks/>
          </p:cNvSpPr>
          <p:nvPr/>
        </p:nvSpPr>
        <p:spPr bwMode="auto">
          <a:xfrm>
            <a:off x="2299047" y="3045990"/>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24</a:t>
            </a:r>
          </a:p>
        </p:txBody>
      </p:sp>
      <p:sp>
        <p:nvSpPr>
          <p:cNvPr id="45" name="Titolo 1"/>
          <p:cNvSpPr txBox="1">
            <a:spLocks/>
          </p:cNvSpPr>
          <p:nvPr/>
        </p:nvSpPr>
        <p:spPr bwMode="auto">
          <a:xfrm>
            <a:off x="2227039" y="2030933"/>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36</a:t>
            </a:r>
          </a:p>
        </p:txBody>
      </p:sp>
      <p:sp>
        <p:nvSpPr>
          <p:cNvPr id="46" name="Titolo 1"/>
          <p:cNvSpPr txBox="1">
            <a:spLocks/>
          </p:cNvSpPr>
          <p:nvPr/>
        </p:nvSpPr>
        <p:spPr bwMode="auto">
          <a:xfrm>
            <a:off x="2283172" y="5135140"/>
            <a:ext cx="60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0</a:t>
            </a:r>
          </a:p>
        </p:txBody>
      </p:sp>
      <p:sp>
        <p:nvSpPr>
          <p:cNvPr id="48" name="Titolo 1"/>
          <p:cNvSpPr txBox="1">
            <a:spLocks/>
          </p:cNvSpPr>
          <p:nvPr/>
        </p:nvSpPr>
        <p:spPr bwMode="auto">
          <a:xfrm>
            <a:off x="2891184" y="4611265"/>
            <a:ext cx="115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a:solidFill>
                  <a:srgbClr val="000099"/>
                </a:solidFill>
              </a:rPr>
              <a:t>NA</a:t>
            </a:r>
          </a:p>
        </p:txBody>
      </p:sp>
      <p:sp>
        <p:nvSpPr>
          <p:cNvPr id="49" name="Titolo 1"/>
          <p:cNvSpPr txBox="1">
            <a:spLocks/>
          </p:cNvSpPr>
          <p:nvPr/>
        </p:nvSpPr>
        <p:spPr bwMode="auto">
          <a:xfrm>
            <a:off x="2921347" y="3406353"/>
            <a:ext cx="1106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err="1" smtClean="0">
                <a:solidFill>
                  <a:srgbClr val="000099"/>
                </a:solidFill>
              </a:rPr>
              <a:t>Tables</a:t>
            </a:r>
            <a:r>
              <a:rPr lang="it-IT" sz="2000" dirty="0" smtClean="0">
                <a:solidFill>
                  <a:srgbClr val="000099"/>
                </a:solidFill>
              </a:rPr>
              <a:t> </a:t>
            </a:r>
          </a:p>
          <a:p>
            <a:pPr algn="ctr"/>
            <a:r>
              <a:rPr lang="it-IT" sz="2000" dirty="0" smtClean="0">
                <a:solidFill>
                  <a:srgbClr val="000099"/>
                </a:solidFill>
              </a:rPr>
              <a:t>3, 4, 5</a:t>
            </a:r>
            <a:endParaRPr lang="it-IT" sz="2000" dirty="0">
              <a:solidFill>
                <a:srgbClr val="000099"/>
              </a:solidFill>
            </a:endParaRPr>
          </a:p>
        </p:txBody>
      </p:sp>
      <p:sp>
        <p:nvSpPr>
          <p:cNvPr id="50" name="Titolo 1"/>
          <p:cNvSpPr txBox="1">
            <a:spLocks/>
          </p:cNvSpPr>
          <p:nvPr/>
        </p:nvSpPr>
        <p:spPr bwMode="auto">
          <a:xfrm>
            <a:off x="4127847" y="4409653"/>
            <a:ext cx="11064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err="1">
                <a:solidFill>
                  <a:srgbClr val="000099"/>
                </a:solidFill>
              </a:rPr>
              <a:t>Tables</a:t>
            </a:r>
            <a:r>
              <a:rPr lang="it-IT" sz="2000" dirty="0">
                <a:solidFill>
                  <a:srgbClr val="000099"/>
                </a:solidFill>
              </a:rPr>
              <a:t> </a:t>
            </a:r>
          </a:p>
          <a:p>
            <a:pPr algn="ctr"/>
            <a:r>
              <a:rPr lang="it-IT" sz="2000" dirty="0">
                <a:solidFill>
                  <a:srgbClr val="000099"/>
                </a:solidFill>
              </a:rPr>
              <a:t>3, 4, </a:t>
            </a:r>
            <a:r>
              <a:rPr lang="it-IT" sz="2000" dirty="0" smtClean="0">
                <a:solidFill>
                  <a:srgbClr val="000099"/>
                </a:solidFill>
              </a:rPr>
              <a:t>5</a:t>
            </a:r>
            <a:endParaRPr lang="it-IT" sz="2000" dirty="0">
              <a:solidFill>
                <a:srgbClr val="000099"/>
              </a:solidFill>
            </a:endParaRPr>
          </a:p>
        </p:txBody>
      </p:sp>
      <p:sp>
        <p:nvSpPr>
          <p:cNvPr id="51" name="Titolo 1"/>
          <p:cNvSpPr txBox="1">
            <a:spLocks/>
          </p:cNvSpPr>
          <p:nvPr/>
        </p:nvSpPr>
        <p:spPr bwMode="auto">
          <a:xfrm>
            <a:off x="4159597" y="3419053"/>
            <a:ext cx="1106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1800" dirty="0" smtClean="0">
                <a:solidFill>
                  <a:srgbClr val="000099"/>
                </a:solidFill>
              </a:rPr>
              <a:t>NLL +10%</a:t>
            </a:r>
          </a:p>
          <a:p>
            <a:pPr algn="ctr"/>
            <a:r>
              <a:rPr lang="it-IT" sz="1800" dirty="0" smtClean="0">
                <a:solidFill>
                  <a:srgbClr val="000099"/>
                </a:solidFill>
              </a:rPr>
              <a:t>LL +10%</a:t>
            </a:r>
            <a:endParaRPr lang="it-IT" sz="1800" dirty="0">
              <a:solidFill>
                <a:srgbClr val="000099"/>
              </a:solidFill>
            </a:endParaRPr>
          </a:p>
        </p:txBody>
      </p:sp>
      <p:sp>
        <p:nvSpPr>
          <p:cNvPr id="52" name="Titolo 1"/>
          <p:cNvSpPr txBox="1">
            <a:spLocks/>
          </p:cNvSpPr>
          <p:nvPr/>
        </p:nvSpPr>
        <p:spPr bwMode="auto">
          <a:xfrm>
            <a:off x="2978497" y="2326853"/>
            <a:ext cx="1104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1800" dirty="0" smtClean="0">
                <a:solidFill>
                  <a:srgbClr val="000099"/>
                </a:solidFill>
              </a:rPr>
              <a:t>NLL +15%</a:t>
            </a:r>
          </a:p>
          <a:p>
            <a:pPr algn="ctr"/>
            <a:r>
              <a:rPr lang="it-IT" sz="1800" dirty="0" smtClean="0">
                <a:solidFill>
                  <a:srgbClr val="000099"/>
                </a:solidFill>
              </a:rPr>
              <a:t>LL +10%</a:t>
            </a:r>
            <a:endParaRPr lang="it-IT" sz="1800" dirty="0">
              <a:solidFill>
                <a:srgbClr val="000099"/>
              </a:solidFill>
            </a:endParaRPr>
          </a:p>
        </p:txBody>
      </p:sp>
      <p:sp>
        <p:nvSpPr>
          <p:cNvPr id="53" name="Titolo 1"/>
          <p:cNvSpPr txBox="1">
            <a:spLocks/>
          </p:cNvSpPr>
          <p:nvPr/>
        </p:nvSpPr>
        <p:spPr bwMode="auto">
          <a:xfrm rot="2930049">
            <a:off x="4825539" y="2511626"/>
            <a:ext cx="16827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2000" dirty="0" smtClean="0">
                <a:solidFill>
                  <a:srgbClr val="000099"/>
                </a:solidFill>
              </a:rPr>
              <a:t>NLL +20%</a:t>
            </a:r>
          </a:p>
          <a:p>
            <a:pPr algn="ctr"/>
            <a:r>
              <a:rPr lang="it-IT" sz="2000" dirty="0" smtClean="0">
                <a:solidFill>
                  <a:srgbClr val="000099"/>
                </a:solidFill>
              </a:rPr>
              <a:t>LL +15%</a:t>
            </a:r>
            <a:endParaRPr lang="it-IT" sz="2000" dirty="0">
              <a:solidFill>
                <a:srgbClr val="000099"/>
              </a:solidFill>
            </a:endParaRPr>
          </a:p>
        </p:txBody>
      </p:sp>
      <p:sp>
        <p:nvSpPr>
          <p:cNvPr id="54" name="Rettangolo 53"/>
          <p:cNvSpPr/>
          <p:nvPr/>
        </p:nvSpPr>
        <p:spPr>
          <a:xfrm>
            <a:off x="2921347" y="4357265"/>
            <a:ext cx="1206500" cy="1008063"/>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55" name="Titolo 1"/>
          <p:cNvSpPr txBox="1">
            <a:spLocks/>
          </p:cNvSpPr>
          <p:nvPr/>
        </p:nvSpPr>
        <p:spPr bwMode="auto">
          <a:xfrm>
            <a:off x="5339308" y="4437608"/>
            <a:ext cx="1104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sz="1800" dirty="0" smtClean="0">
                <a:solidFill>
                  <a:srgbClr val="000099"/>
                </a:solidFill>
              </a:rPr>
              <a:t>NLL +15%</a:t>
            </a:r>
          </a:p>
          <a:p>
            <a:pPr algn="ctr"/>
            <a:r>
              <a:rPr lang="it-IT" sz="1800" dirty="0" smtClean="0">
                <a:solidFill>
                  <a:srgbClr val="000099"/>
                </a:solidFill>
              </a:rPr>
              <a:t>LL +10%</a:t>
            </a:r>
            <a:endParaRPr lang="it-IT" sz="1800" dirty="0">
              <a:solidFill>
                <a:srgbClr val="000099"/>
              </a:solidFill>
            </a:endParaRPr>
          </a:p>
        </p:txBody>
      </p:sp>
      <p:sp>
        <p:nvSpPr>
          <p:cNvPr id="56" name="Rettangolo 55"/>
          <p:cNvSpPr/>
          <p:nvPr/>
        </p:nvSpPr>
        <p:spPr>
          <a:xfrm>
            <a:off x="2915816" y="3284984"/>
            <a:ext cx="1206500" cy="1073075"/>
          </a:xfrm>
          <a:prstGeom prst="rect">
            <a:avLst/>
          </a:prstGeom>
          <a:solidFill>
            <a:srgbClr val="99CC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57" name="Rettangolo 56"/>
          <p:cNvSpPr/>
          <p:nvPr/>
        </p:nvSpPr>
        <p:spPr>
          <a:xfrm>
            <a:off x="4145868" y="4358059"/>
            <a:ext cx="1147204" cy="1020724"/>
          </a:xfrm>
          <a:prstGeom prst="rect">
            <a:avLst/>
          </a:prstGeom>
          <a:solidFill>
            <a:srgbClr val="99CC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58" name="Rettangolo 57"/>
          <p:cNvSpPr/>
          <p:nvPr/>
        </p:nvSpPr>
        <p:spPr>
          <a:xfrm>
            <a:off x="4136405" y="3271433"/>
            <a:ext cx="1147204" cy="1086625"/>
          </a:xfrm>
          <a:prstGeom prst="rect">
            <a:avLst/>
          </a:prstGeom>
          <a:solidFill>
            <a:schemeClr val="accent6">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59" name="Rettangolo 58"/>
          <p:cNvSpPr/>
          <p:nvPr/>
        </p:nvSpPr>
        <p:spPr>
          <a:xfrm>
            <a:off x="2933452" y="2222115"/>
            <a:ext cx="1206500" cy="1073075"/>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60" name="Rettangolo 59"/>
          <p:cNvSpPr/>
          <p:nvPr/>
        </p:nvSpPr>
        <p:spPr>
          <a:xfrm>
            <a:off x="5293072" y="4358059"/>
            <a:ext cx="1152525" cy="1020724"/>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000099"/>
              </a:solidFill>
            </a:endParaRPr>
          </a:p>
        </p:txBody>
      </p:sp>
      <p:sp>
        <p:nvSpPr>
          <p:cNvPr id="47" name="Segnaposto contenuto 2"/>
          <p:cNvSpPr txBox="1">
            <a:spLocks/>
          </p:cNvSpPr>
          <p:nvPr/>
        </p:nvSpPr>
        <p:spPr bwMode="auto">
          <a:xfrm rot="16200000">
            <a:off x="6734774" y="4033563"/>
            <a:ext cx="4235293"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b="1" dirty="0">
                <a:solidFill>
                  <a:schemeClr val="bg1">
                    <a:lumMod val="65000"/>
                  </a:schemeClr>
                </a:solidFill>
                <a:latin typeface="Arial Narrow" pitchFamily="34" charset="0"/>
              </a:rPr>
              <a:t>EN50588-1 e </a:t>
            </a:r>
            <a:r>
              <a:rPr lang="it-IT" sz="1800" dirty="0" smtClean="0">
                <a:solidFill>
                  <a:schemeClr val="bg1">
                    <a:lumMod val="65000"/>
                  </a:schemeClr>
                </a:solidFill>
                <a:latin typeface="Arial Narrow" pitchFamily="34" charset="0"/>
              </a:rPr>
              <a:t>EU </a:t>
            </a:r>
            <a:r>
              <a:rPr lang="it-IT" sz="1800" dirty="0" err="1" smtClean="0">
                <a:solidFill>
                  <a:schemeClr val="bg1">
                    <a:lumMod val="65000"/>
                  </a:schemeClr>
                </a:solidFill>
                <a:latin typeface="Arial Narrow" pitchFamily="34" charset="0"/>
              </a:rPr>
              <a:t>Regulation</a:t>
            </a:r>
            <a:r>
              <a:rPr lang="it-IT" sz="1800" dirty="0" smtClean="0">
                <a:solidFill>
                  <a:schemeClr val="bg1">
                    <a:lumMod val="65000"/>
                  </a:schemeClr>
                </a:solidFill>
                <a:latin typeface="Arial Narrow" pitchFamily="34" charset="0"/>
              </a:rPr>
              <a:t> 548/2104</a:t>
            </a:r>
            <a:endParaRPr lang="it-IT" sz="1800" dirty="0">
              <a:solidFill>
                <a:schemeClr val="bg1">
                  <a:lumMod val="65000"/>
                </a:schemeClr>
              </a:solidFill>
              <a:latin typeface="Arial Narrow" pitchFamily="34" charset="0"/>
            </a:endParaRPr>
          </a:p>
        </p:txBody>
      </p:sp>
    </p:spTree>
    <p:extLst>
      <p:ext uri="{BB962C8B-B14F-4D97-AF65-F5344CB8AC3E}">
        <p14:creationId xmlns:p14="http://schemas.microsoft.com/office/powerpoint/2010/main" val="312152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528075" y="228600"/>
            <a:ext cx="7427168" cy="990600"/>
          </a:xfrm>
        </p:spPr>
        <p:txBody>
          <a:bodyPr>
            <a:normAutofit fontScale="90000"/>
          </a:bodyPr>
          <a:lstStyle/>
          <a:p>
            <a:r>
              <a:rPr lang="it-IT" sz="1600" dirty="0">
                <a:solidFill>
                  <a:schemeClr val="accent6">
                    <a:lumMod val="50000"/>
                  </a:schemeClr>
                </a:solidFill>
              </a:rPr>
              <a:t/>
            </a:r>
            <a:br>
              <a:rPr lang="it-IT" sz="1600" dirty="0">
                <a:solidFill>
                  <a:schemeClr val="accent6">
                    <a:lumMod val="50000"/>
                  </a:schemeClr>
                </a:solidFill>
              </a:rPr>
            </a:br>
            <a:r>
              <a:rPr lang="it-IT" sz="2800" dirty="0" err="1" smtClean="0">
                <a:solidFill>
                  <a:schemeClr val="accent6">
                    <a:lumMod val="50000"/>
                  </a:schemeClr>
                </a:solidFill>
              </a:rPr>
              <a:t>Max</a:t>
            </a:r>
            <a:r>
              <a:rPr lang="it-IT" sz="2800" dirty="0" smtClean="0">
                <a:solidFill>
                  <a:schemeClr val="accent6">
                    <a:lumMod val="50000"/>
                  </a:schemeClr>
                </a:solidFill>
              </a:rPr>
              <a:t> </a:t>
            </a:r>
            <a:r>
              <a:rPr lang="it-IT" sz="2800" dirty="0" err="1" smtClean="0">
                <a:solidFill>
                  <a:schemeClr val="accent6">
                    <a:lumMod val="50000"/>
                  </a:schemeClr>
                </a:solidFill>
              </a:rPr>
              <a:t>Losses</a:t>
            </a:r>
            <a:r>
              <a:rPr lang="it-IT" sz="2800" dirty="0" smtClean="0">
                <a:solidFill>
                  <a:schemeClr val="accent6">
                    <a:lumMod val="50000"/>
                  </a:schemeClr>
                </a:solidFill>
              </a:rPr>
              <a:t> Liquid </a:t>
            </a:r>
            <a:r>
              <a:rPr lang="it-IT" sz="2800" dirty="0" err="1" smtClean="0">
                <a:solidFill>
                  <a:schemeClr val="accent6">
                    <a:lumMod val="50000"/>
                  </a:schemeClr>
                </a:solidFill>
              </a:rPr>
              <a:t>immersed</a:t>
            </a:r>
            <a:r>
              <a:rPr lang="it-IT" sz="2800" dirty="0" smtClean="0">
                <a:solidFill>
                  <a:schemeClr val="accent6">
                    <a:lumMod val="50000"/>
                  </a:schemeClr>
                </a:solidFill>
              </a:rPr>
              <a:t> </a:t>
            </a:r>
            <a:r>
              <a:rPr lang="en-GB" sz="2800" dirty="0" err="1" smtClean="0">
                <a:solidFill>
                  <a:schemeClr val="accent6">
                    <a:lumMod val="50000"/>
                  </a:schemeClr>
                </a:solidFill>
              </a:rPr>
              <a:t>Sr</a:t>
            </a:r>
            <a:r>
              <a:rPr lang="en-GB" sz="2800" dirty="0" smtClean="0">
                <a:solidFill>
                  <a:schemeClr val="accent6">
                    <a:lumMod val="50000"/>
                  </a:schemeClr>
                </a:solidFill>
              </a:rPr>
              <a:t> </a:t>
            </a:r>
            <a:r>
              <a:rPr lang="en-GB" sz="2800" dirty="0">
                <a:solidFill>
                  <a:schemeClr val="accent6">
                    <a:lumMod val="50000"/>
                  </a:schemeClr>
                </a:solidFill>
              </a:rPr>
              <a:t>≤3150 </a:t>
            </a:r>
            <a:r>
              <a:rPr lang="en-GB" sz="2800" dirty="0" smtClean="0">
                <a:solidFill>
                  <a:schemeClr val="accent6">
                    <a:lumMod val="50000"/>
                  </a:schemeClr>
                </a:solidFill>
              </a:rPr>
              <a:t>kVA</a:t>
            </a:r>
            <a:br>
              <a:rPr lang="en-GB" sz="2800" dirty="0" smtClean="0">
                <a:solidFill>
                  <a:schemeClr val="accent6">
                    <a:lumMod val="50000"/>
                  </a:schemeClr>
                </a:solidFill>
              </a:rPr>
            </a:br>
            <a:r>
              <a:rPr lang="it-IT" sz="2800" dirty="0">
                <a:solidFill>
                  <a:schemeClr val="accent6">
                    <a:lumMod val="50000"/>
                  </a:schemeClr>
                </a:solidFill>
              </a:rPr>
              <a:t>EU </a:t>
            </a:r>
            <a:r>
              <a:rPr lang="it-IT" sz="2800" dirty="0" err="1">
                <a:solidFill>
                  <a:schemeClr val="accent6">
                    <a:lumMod val="50000"/>
                  </a:schemeClr>
                </a:solidFill>
              </a:rPr>
              <a:t>Regulation</a:t>
            </a:r>
            <a:r>
              <a:rPr lang="it-IT" sz="2800" dirty="0">
                <a:solidFill>
                  <a:schemeClr val="accent6">
                    <a:lumMod val="50000"/>
                  </a:schemeClr>
                </a:solidFill>
              </a:rPr>
              <a:t> 548/2104</a:t>
            </a:r>
            <a:r>
              <a:rPr lang="it-IT" sz="2800" dirty="0">
                <a:solidFill>
                  <a:schemeClr val="bg1">
                    <a:lumMod val="65000"/>
                  </a:schemeClr>
                </a:solidFill>
                <a:latin typeface="Arial Narrow" pitchFamily="34" charset="0"/>
              </a:rPr>
              <a:t/>
            </a:r>
            <a:br>
              <a:rPr lang="it-IT" sz="2800" dirty="0">
                <a:solidFill>
                  <a:schemeClr val="bg1">
                    <a:lumMod val="65000"/>
                  </a:schemeClr>
                </a:solidFill>
                <a:latin typeface="Arial Narrow" pitchFamily="34" charset="0"/>
              </a:rPr>
            </a:br>
            <a:endParaRPr lang="en-GB" sz="2800" dirty="0" smtClean="0">
              <a:solidFill>
                <a:schemeClr val="accent6">
                  <a:lumMod val="50000"/>
                </a:schemeClr>
              </a:solidFill>
            </a:endParaRPr>
          </a:p>
        </p:txBody>
      </p:sp>
      <p:sp>
        <p:nvSpPr>
          <p:cNvPr id="4099" name="Symbol zastępczy zawartości 2"/>
          <p:cNvSpPr>
            <a:spLocks noGrp="1"/>
          </p:cNvSpPr>
          <p:nvPr>
            <p:ph idx="1"/>
          </p:nvPr>
        </p:nvSpPr>
        <p:spPr>
          <a:xfrm>
            <a:off x="3962400" y="6065912"/>
            <a:ext cx="3384376" cy="792088"/>
          </a:xfrm>
        </p:spPr>
        <p:txBody>
          <a:bodyPr>
            <a:normAutofit/>
          </a:bodyPr>
          <a:lstStyle/>
          <a:p>
            <a:pPr marL="0" indent="0" algn="ctr">
              <a:buNone/>
            </a:pPr>
            <a:r>
              <a:rPr lang="en-GB" sz="1400" b="0" dirty="0" smtClean="0"/>
              <a:t>Oil immersed 1,1-24 kV</a:t>
            </a:r>
            <a:br>
              <a:rPr lang="en-GB" sz="1400" b="0" dirty="0" smtClean="0"/>
            </a:br>
            <a:r>
              <a:rPr lang="en-GB" sz="1400" b="0" dirty="0" smtClean="0"/>
              <a:t>Excluding pole mounted</a:t>
            </a:r>
            <a:br>
              <a:rPr lang="en-GB" sz="1400" b="0" dirty="0" smtClean="0"/>
            </a:br>
            <a:r>
              <a:rPr lang="en-GB" sz="1400" b="0" dirty="0" smtClean="0"/>
              <a:t>TIER 1  - July 1</a:t>
            </a:r>
            <a:r>
              <a:rPr lang="en-GB" sz="1400" b="0" baseline="30000" dirty="0" smtClean="0"/>
              <a:t>st</a:t>
            </a:r>
            <a:r>
              <a:rPr lang="en-GB" sz="1400" b="0" dirty="0" smtClean="0"/>
              <a:t> 2015 </a:t>
            </a:r>
          </a:p>
        </p:txBody>
      </p:sp>
      <p:graphicFrame>
        <p:nvGraphicFramePr>
          <p:cNvPr id="3" name="Tabella 2"/>
          <p:cNvGraphicFramePr>
            <a:graphicFrameLocks noGrp="1"/>
          </p:cNvGraphicFramePr>
          <p:nvPr>
            <p:extLst>
              <p:ext uri="{D42A27DB-BD31-4B8C-83A1-F6EECF244321}">
                <p14:modId xmlns:p14="http://schemas.microsoft.com/office/powerpoint/2010/main" val="2586415068"/>
              </p:ext>
            </p:extLst>
          </p:nvPr>
        </p:nvGraphicFramePr>
        <p:xfrm>
          <a:off x="1115616" y="1707737"/>
          <a:ext cx="3126043" cy="4505320"/>
        </p:xfrm>
        <a:graphic>
          <a:graphicData uri="http://schemas.openxmlformats.org/drawingml/2006/table">
            <a:tbl>
              <a:tblPr firstRow="1" firstCol="1" bandRow="1" bandCol="1">
                <a:tableStyleId>{5C22544A-7EE6-4342-B048-85BDC9FD1C3A}</a:tableStyleId>
              </a:tblPr>
              <a:tblGrid>
                <a:gridCol w="515505"/>
                <a:gridCol w="516140"/>
                <a:gridCol w="545978"/>
                <a:gridCol w="516140"/>
                <a:gridCol w="516140"/>
                <a:gridCol w="516140"/>
              </a:tblGrid>
              <a:tr h="360040">
                <a:tc>
                  <a:txBody>
                    <a:bodyPr/>
                    <a:lstStyle/>
                    <a:p>
                      <a:pPr algn="ctr">
                        <a:spcBef>
                          <a:spcPts val="500"/>
                        </a:spcBef>
                        <a:spcAft>
                          <a:spcPts val="0"/>
                        </a:spcAft>
                      </a:pPr>
                      <a:r>
                        <a:rPr lang="fr-FR" sz="1400" dirty="0" smtClean="0">
                          <a:effectLst/>
                          <a:latin typeface="Arial Narrow" panose="020B0606020202030204" pitchFamily="34" charset="0"/>
                        </a:rPr>
                        <a:t>Sr</a:t>
                      </a:r>
                      <a:endParaRPr lang="it-IT" sz="1400" b="1"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0"/>
                        </a:spcAft>
                      </a:pPr>
                      <a:r>
                        <a:rPr lang="fr-FR" sz="1400" dirty="0" err="1" smtClean="0">
                          <a:effectLst/>
                          <a:latin typeface="Arial Narrow" panose="020B0606020202030204" pitchFamily="34" charset="0"/>
                        </a:rPr>
                        <a:t>AAAo</a:t>
                      </a:r>
                      <a:endParaRPr lang="it-IT" sz="1400" b="1" dirty="0">
                        <a:effectLst/>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effectLst/>
                          <a:latin typeface="Arial Narrow" panose="020B0606020202030204" pitchFamily="34" charset="0"/>
                        </a:rPr>
                        <a:t> </a:t>
                      </a:r>
                      <a:r>
                        <a:rPr lang="fr-FR" sz="1400" dirty="0" err="1" smtClean="0">
                          <a:effectLst/>
                          <a:latin typeface="Arial Narrow" panose="020B0606020202030204" pitchFamily="34" charset="0"/>
                        </a:rPr>
                        <a:t>AAo</a:t>
                      </a:r>
                      <a:endParaRPr lang="it-IT" sz="1400" b="1" dirty="0">
                        <a:effectLst/>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effectLst/>
                          <a:latin typeface="Arial Narrow" panose="020B0606020202030204" pitchFamily="34" charset="0"/>
                        </a:rPr>
                        <a:t> </a:t>
                      </a:r>
                      <a:r>
                        <a:rPr lang="fr-FR" sz="1400" dirty="0" err="1" smtClean="0">
                          <a:effectLst/>
                          <a:latin typeface="Arial Narrow" panose="020B0606020202030204" pitchFamily="34" charset="0"/>
                        </a:rPr>
                        <a:t>Ao</a:t>
                      </a:r>
                      <a:endParaRPr lang="it-IT" sz="1400" b="1"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0"/>
                        </a:spcAft>
                      </a:pPr>
                      <a:r>
                        <a:rPr lang="fr-FR" sz="1400" dirty="0" smtClean="0">
                          <a:latin typeface="Arial Narrow" panose="020B0606020202030204" pitchFamily="34" charset="0"/>
                        </a:rPr>
                        <a:t>Bo</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smtClean="0">
                          <a:latin typeface="Arial Narrow" panose="020B0606020202030204" pitchFamily="34" charset="0"/>
                        </a:rPr>
                        <a:t>Co</a:t>
                      </a:r>
                      <a:endParaRPr lang="it-IT" sz="1400" dirty="0">
                        <a:latin typeface="Arial Narrow" panose="020B0606020202030204" pitchFamily="34" charset="0"/>
                      </a:endParaRPr>
                    </a:p>
                  </a:txBody>
                  <a:tcPr marL="44450" marR="44450" marT="0" marB="0" anchor="ctr"/>
                </a:tc>
              </a:tr>
              <a:tr h="209550">
                <a:tc>
                  <a:txBody>
                    <a:bodyPr/>
                    <a:lstStyle/>
                    <a:p>
                      <a:pPr algn="ctr">
                        <a:spcBef>
                          <a:spcPts val="500"/>
                        </a:spcBef>
                        <a:spcAft>
                          <a:spcPts val="0"/>
                        </a:spcAft>
                      </a:pPr>
                      <a:r>
                        <a:rPr lang="fr-FR" sz="1600" dirty="0" err="1">
                          <a:effectLst/>
                          <a:latin typeface="Arial Narrow" panose="020B0606020202030204" pitchFamily="34" charset="0"/>
                        </a:rPr>
                        <a:t>kVA</a:t>
                      </a:r>
                      <a:endParaRPr lang="it-IT" sz="1600" b="1" dirty="0">
                        <a:effectLst/>
                        <a:latin typeface="Arial Narrow" panose="020B0606020202030204" pitchFamily="34" charset="0"/>
                        <a:ea typeface="Times New Roman"/>
                        <a:cs typeface="Times New Roman"/>
                      </a:endParaRPr>
                    </a:p>
                  </a:txBody>
                  <a:tcPr marL="44450" marR="44450" marT="0" marB="0"/>
                </a:tc>
                <a:tc>
                  <a:txBody>
                    <a:bodyPr/>
                    <a:lstStyle/>
                    <a:p>
                      <a:pPr algn="ctr">
                        <a:spcBef>
                          <a:spcPts val="500"/>
                        </a:spcBef>
                        <a:spcAft>
                          <a:spcPts val="0"/>
                        </a:spcAft>
                      </a:pPr>
                      <a:r>
                        <a:rPr lang="fr-FR" sz="1600" dirty="0">
                          <a:effectLst/>
                          <a:latin typeface="Arial Narrow" panose="020B0606020202030204" pitchFamily="34" charset="0"/>
                        </a:rPr>
                        <a:t>W</a:t>
                      </a:r>
                      <a:endParaRPr lang="it-IT" sz="1600" b="1" dirty="0">
                        <a:effectLst/>
                        <a:latin typeface="Arial Narrow" panose="020B0606020202030204" pitchFamily="34" charset="0"/>
                        <a:ea typeface="Times New Roman"/>
                        <a:cs typeface="Times New Roman"/>
                      </a:endParaRPr>
                    </a:p>
                  </a:txBody>
                  <a:tcPr marL="44450" marR="44450" marT="0" marB="0"/>
                </a:tc>
                <a:tc>
                  <a:txBody>
                    <a:bodyPr/>
                    <a:lstStyle/>
                    <a:p>
                      <a:pPr algn="ctr">
                        <a:spcBef>
                          <a:spcPts val="500"/>
                        </a:spcBef>
                        <a:spcAft>
                          <a:spcPts val="0"/>
                        </a:spcAft>
                      </a:pPr>
                      <a:r>
                        <a:rPr lang="fr-FR" sz="1600" dirty="0">
                          <a:effectLst/>
                          <a:latin typeface="Arial Narrow" panose="020B0606020202030204" pitchFamily="34" charset="0"/>
                        </a:rPr>
                        <a:t>W</a:t>
                      </a:r>
                      <a:endParaRPr lang="it-IT" sz="1600" b="1" dirty="0">
                        <a:effectLst/>
                        <a:latin typeface="Arial Narrow" panose="020B0606020202030204" pitchFamily="34" charset="0"/>
                        <a:ea typeface="Times New Roman"/>
                        <a:cs typeface="Times New Roman"/>
                      </a:endParaRPr>
                    </a:p>
                  </a:txBody>
                  <a:tcPr marL="44450" marR="44450" marT="0" marB="0"/>
                </a:tc>
                <a:tc>
                  <a:txBody>
                    <a:bodyPr/>
                    <a:lstStyle/>
                    <a:p>
                      <a:pPr algn="ctr">
                        <a:spcBef>
                          <a:spcPts val="500"/>
                        </a:spcBef>
                        <a:spcAft>
                          <a:spcPts val="0"/>
                        </a:spcAft>
                      </a:pPr>
                      <a:r>
                        <a:rPr lang="fr-FR" sz="1600" dirty="0">
                          <a:effectLst/>
                          <a:latin typeface="Arial Narrow" panose="020B0606020202030204" pitchFamily="34" charset="0"/>
                        </a:rPr>
                        <a:t>W</a:t>
                      </a:r>
                      <a:endParaRPr lang="it-IT" sz="1600" b="1" dirty="0">
                        <a:effectLst/>
                        <a:latin typeface="Arial Narrow" panose="020B0606020202030204" pitchFamily="34" charset="0"/>
                        <a:ea typeface="Times New Roman"/>
                        <a:cs typeface="Times New Roman"/>
                      </a:endParaRPr>
                    </a:p>
                  </a:txBody>
                  <a:tcPr marL="44450" marR="44450" marT="0" marB="0"/>
                </a:tc>
                <a:tc>
                  <a:txBody>
                    <a:bodyPr/>
                    <a:lstStyle/>
                    <a:p>
                      <a:pPr marL="180340" indent="-180340" algn="ctr">
                        <a:spcBef>
                          <a:spcPts val="500"/>
                        </a:spcBef>
                        <a:spcAft>
                          <a:spcPts val="0"/>
                        </a:spcAft>
                        <a:tabLst>
                          <a:tab pos="180340" algn="l"/>
                        </a:tabLst>
                      </a:pPr>
                      <a:r>
                        <a:rPr lang="fr-FR" sz="1600" dirty="0">
                          <a:latin typeface="Arial Narrow" panose="020B0606020202030204" pitchFamily="34" charset="0"/>
                        </a:rPr>
                        <a:t>W</a:t>
                      </a:r>
                      <a:endParaRPr lang="it-IT" sz="1600" b="1"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600" dirty="0">
                          <a:latin typeface="Arial Narrow" panose="020B0606020202030204" pitchFamily="34" charset="0"/>
                        </a:rPr>
                        <a:t>W</a:t>
                      </a:r>
                      <a:endParaRPr lang="it-IT" sz="1600" b="1" dirty="0">
                        <a:latin typeface="Arial Narrow" panose="020B0606020202030204" pitchFamily="34" charset="0"/>
                      </a:endParaRPr>
                    </a:p>
                  </a:txBody>
                  <a:tcPr marL="44450" marR="44450" marT="0" marB="0"/>
                </a:tc>
              </a:tr>
              <a:tr h="161925">
                <a:tc>
                  <a:txBody>
                    <a:bodyPr/>
                    <a:lstStyle/>
                    <a:p>
                      <a:pPr algn="ctr">
                        <a:spcBef>
                          <a:spcPts val="500"/>
                        </a:spcBef>
                        <a:spcAft>
                          <a:spcPts val="1000"/>
                        </a:spcAft>
                      </a:pPr>
                      <a:r>
                        <a:rPr lang="en-GB" sz="1600" dirty="0">
                          <a:effectLst/>
                          <a:latin typeface="Arial Narrow" panose="020B0606020202030204" pitchFamily="34" charset="0"/>
                        </a:rPr>
                        <a:t>25</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35</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63</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70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90</a:t>
                      </a:r>
                      <a:endParaRPr lang="it-IT" sz="1400" dirty="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100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50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45</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81</a:t>
                      </a:r>
                      <a:endParaRPr lang="it-IT" sz="1100" dirty="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90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110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125</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100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75</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131</a:t>
                      </a:r>
                      <a:endParaRPr lang="it-IT" sz="1100" dirty="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145</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180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210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160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105</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189</a:t>
                      </a:r>
                      <a:endParaRPr lang="it-IT" sz="1100" dirty="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210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260</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1000"/>
                        </a:spcAft>
                      </a:pPr>
                      <a:r>
                        <a:rPr lang="en-GB" sz="1400" dirty="0">
                          <a:latin typeface="Arial Narrow" panose="020B0606020202030204" pitchFamily="34" charset="0"/>
                        </a:rPr>
                        <a:t>300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a:effectLst/>
                          <a:latin typeface="Arial Narrow" panose="020B0606020202030204" pitchFamily="34" charset="0"/>
                        </a:rPr>
                        <a:t>250</a:t>
                      </a:r>
                      <a:endParaRPr lang="it-IT" sz="16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150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270</a:t>
                      </a:r>
                      <a:endParaRPr lang="it-IT" sz="1100" dirty="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dirty="0">
                          <a:effectLst/>
                          <a:latin typeface="Arial Narrow" panose="020B0606020202030204" pitchFamily="34" charset="0"/>
                        </a:rPr>
                        <a:t>300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360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425</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315</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180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324</a:t>
                      </a:r>
                      <a:endParaRPr lang="it-IT" sz="1100" dirty="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dirty="0">
                          <a:effectLst/>
                          <a:latin typeface="Arial Narrow" panose="020B0606020202030204" pitchFamily="34" charset="0"/>
                        </a:rPr>
                        <a:t>360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440</a:t>
                      </a:r>
                      <a:endParaRPr lang="it-IT" sz="1400" dirty="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520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a:effectLst/>
                          <a:latin typeface="Arial Narrow" panose="020B0606020202030204" pitchFamily="34" charset="0"/>
                        </a:rPr>
                        <a:t>400</a:t>
                      </a:r>
                      <a:endParaRPr lang="it-IT" sz="16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dirty="0">
                          <a:effectLst/>
                          <a:latin typeface="Arial Narrow" panose="020B0606020202030204" pitchFamily="34" charset="0"/>
                        </a:rPr>
                        <a:t>220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387</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dirty="0">
                          <a:effectLst/>
                          <a:latin typeface="Arial Narrow" panose="020B0606020202030204" pitchFamily="34" charset="0"/>
                        </a:rPr>
                        <a:t>430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520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610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500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260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459</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dirty="0">
                          <a:effectLst/>
                          <a:latin typeface="Arial Narrow" panose="020B0606020202030204" pitchFamily="34" charset="0"/>
                        </a:rPr>
                        <a:t>510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610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720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a:effectLst/>
                          <a:latin typeface="Arial Narrow" panose="020B0606020202030204" pitchFamily="34" charset="0"/>
                        </a:rPr>
                        <a:t>630</a:t>
                      </a:r>
                      <a:endParaRPr lang="it-IT" sz="16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300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540</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dirty="0">
                          <a:effectLst/>
                          <a:latin typeface="Arial Narrow" panose="020B0606020202030204" pitchFamily="34" charset="0"/>
                        </a:rPr>
                        <a:t>600</a:t>
                      </a:r>
                      <a:endParaRPr lang="it-IT" sz="1100" dirty="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730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860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800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330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585</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650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800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930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1000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390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693</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770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940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1100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1250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480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855</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950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1150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1350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1600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600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1080</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1200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1450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1700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2000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730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1305</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1450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1800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2100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2500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880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1575</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1750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2150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2500</a:t>
                      </a:r>
                      <a:endParaRPr lang="it-IT" sz="1400" dirty="0">
                        <a:latin typeface="Arial Narrow" panose="020B0606020202030204" pitchFamily="34" charset="0"/>
                      </a:endParaRPr>
                    </a:p>
                  </a:txBody>
                  <a:tcPr marL="44450" marR="44450" marT="0" marB="0" anchor="ctr"/>
                </a:tc>
              </a:tr>
              <a:tr h="161925">
                <a:tc>
                  <a:txBody>
                    <a:bodyPr/>
                    <a:lstStyle/>
                    <a:p>
                      <a:pPr algn="ctr">
                        <a:spcBef>
                          <a:spcPts val="500"/>
                        </a:spcBef>
                        <a:spcAft>
                          <a:spcPts val="0"/>
                        </a:spcAft>
                      </a:pPr>
                      <a:r>
                        <a:rPr lang="fr-FR" sz="1600" dirty="0">
                          <a:effectLst/>
                          <a:latin typeface="Arial Narrow" panose="020B0606020202030204" pitchFamily="34" charset="0"/>
                        </a:rPr>
                        <a:t>3150</a:t>
                      </a:r>
                      <a:endParaRPr lang="it-IT" sz="1600"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1100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1000"/>
                        </a:spcAft>
                      </a:pPr>
                      <a:r>
                        <a:rPr lang="en-GB" sz="1400">
                          <a:effectLst/>
                          <a:latin typeface="Arial Narrow" panose="020B0606020202030204" pitchFamily="34" charset="0"/>
                        </a:rPr>
                        <a:t>1980</a:t>
                      </a:r>
                      <a:endParaRPr lang="it-IT" sz="1100">
                        <a:effectLst/>
                        <a:latin typeface="Arial Narrow" panose="020B0606020202030204" pitchFamily="34" charset="0"/>
                        <a:ea typeface="Times New Roman"/>
                        <a:cs typeface="Times New Roman"/>
                      </a:endParaRPr>
                    </a:p>
                  </a:txBody>
                  <a:tcPr marL="44450" marR="44450" marT="0" marB="0" anchor="b"/>
                </a:tc>
                <a:tc>
                  <a:txBody>
                    <a:bodyPr/>
                    <a:lstStyle/>
                    <a:p>
                      <a:pPr algn="ctr">
                        <a:spcBef>
                          <a:spcPts val="500"/>
                        </a:spcBef>
                        <a:spcAft>
                          <a:spcPts val="1000"/>
                        </a:spcAft>
                      </a:pPr>
                      <a:r>
                        <a:rPr lang="en-GB" sz="1400">
                          <a:effectLst/>
                          <a:latin typeface="Arial Narrow" panose="020B0606020202030204" pitchFamily="34" charset="0"/>
                        </a:rPr>
                        <a:t>2200</a:t>
                      </a:r>
                      <a:endParaRPr lang="it-IT" sz="1100">
                        <a:effectLst/>
                        <a:latin typeface="Arial Narrow" panose="020B0606020202030204" pitchFamily="34" charset="0"/>
                        <a:ea typeface="Times New Roman"/>
                        <a:cs typeface="Times New Roman"/>
                      </a:endParaRPr>
                    </a:p>
                  </a:txBody>
                  <a:tcPr marL="44450" marR="44450" marT="0" marB="0" anchor="ctr"/>
                </a:tc>
                <a:tc>
                  <a:txBody>
                    <a:bodyPr/>
                    <a:lstStyle/>
                    <a:p>
                      <a:pPr marL="180340" indent="-180340" algn="ctr">
                        <a:spcBef>
                          <a:spcPts val="500"/>
                        </a:spcBef>
                        <a:spcAft>
                          <a:spcPts val="1000"/>
                        </a:spcAft>
                        <a:tabLst>
                          <a:tab pos="180340" algn="l"/>
                        </a:tabLst>
                      </a:pPr>
                      <a:r>
                        <a:rPr lang="en-GB" sz="1400">
                          <a:latin typeface="Arial Narrow" panose="020B0606020202030204" pitchFamily="34" charset="0"/>
                        </a:rPr>
                        <a:t>2700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1000"/>
                        </a:spcAft>
                        <a:tabLst>
                          <a:tab pos="180340" algn="l"/>
                        </a:tabLst>
                      </a:pPr>
                      <a:r>
                        <a:rPr lang="en-GB" sz="1400" dirty="0">
                          <a:latin typeface="Arial Narrow" panose="020B0606020202030204" pitchFamily="34" charset="0"/>
                        </a:rPr>
                        <a:t>3150</a:t>
                      </a:r>
                      <a:endParaRPr lang="it-IT" sz="1400" dirty="0">
                        <a:latin typeface="Arial Narrow" panose="020B0606020202030204" pitchFamily="34" charset="0"/>
                      </a:endParaRPr>
                    </a:p>
                  </a:txBody>
                  <a:tcPr marL="44450" marR="44450" marT="0" marB="0" anchor="ctr"/>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921165677"/>
              </p:ext>
            </p:extLst>
          </p:nvPr>
        </p:nvGraphicFramePr>
        <p:xfrm>
          <a:off x="5076056" y="1707737"/>
          <a:ext cx="3312367" cy="3987160"/>
        </p:xfrm>
        <a:graphic>
          <a:graphicData uri="http://schemas.openxmlformats.org/drawingml/2006/table">
            <a:tbl>
              <a:tblPr firstRow="1" firstCol="1" bandRow="1" bandCol="1">
                <a:tableStyleId>{5C22544A-7EE6-4342-B048-85BDC9FD1C3A}</a:tableStyleId>
              </a:tblPr>
              <a:tblGrid>
                <a:gridCol w="529799"/>
                <a:gridCol w="652406"/>
                <a:gridCol w="652406"/>
                <a:gridCol w="738878"/>
                <a:gridCol w="738878"/>
              </a:tblGrid>
              <a:tr h="360040">
                <a:tc>
                  <a:txBody>
                    <a:bodyPr/>
                    <a:lstStyle/>
                    <a:p>
                      <a:pPr algn="ctr">
                        <a:spcBef>
                          <a:spcPts val="500"/>
                        </a:spcBef>
                        <a:spcAft>
                          <a:spcPts val="0"/>
                        </a:spcAft>
                      </a:pPr>
                      <a:r>
                        <a:rPr lang="fr-FR" sz="1400" dirty="0" smtClean="0">
                          <a:latin typeface="Arial Narrow" panose="020B0606020202030204" pitchFamily="34" charset="0"/>
                        </a:rPr>
                        <a:t>Sr</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en-GB" sz="1400" dirty="0" err="1" smtClean="0">
                          <a:latin typeface="Arial Narrow" panose="020B0606020202030204" pitchFamily="34" charset="0"/>
                        </a:rPr>
                        <a:t>Vcc</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Ak</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Bk</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Ck</a:t>
                      </a:r>
                      <a:endParaRPr lang="it-IT" sz="1400" dirty="0">
                        <a:latin typeface="Arial Narrow" panose="020B0606020202030204" pitchFamily="34" charset="0"/>
                      </a:endParaRPr>
                    </a:p>
                  </a:txBody>
                  <a:tcPr marL="44450" marR="44450" marT="0" marB="0" anchor="ctr"/>
                </a:tc>
              </a:tr>
              <a:tr h="209550">
                <a:tc>
                  <a:txBody>
                    <a:bodyPr/>
                    <a:lstStyle/>
                    <a:p>
                      <a:pPr algn="ctr">
                        <a:spcBef>
                          <a:spcPts val="500"/>
                        </a:spcBef>
                        <a:spcAft>
                          <a:spcPts val="0"/>
                        </a:spcAft>
                      </a:pPr>
                      <a:r>
                        <a:rPr lang="fr-FR" sz="1400" dirty="0" err="1">
                          <a:latin typeface="Arial Narrow" panose="020B0606020202030204" pitchFamily="34" charset="0"/>
                        </a:rPr>
                        <a:t>kVA</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W</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W</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W</a:t>
                      </a:r>
                      <a:endParaRPr lang="it-IT" sz="1400" b="1"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25</a:t>
                      </a:r>
                      <a:endParaRPr lang="it-IT" sz="1400">
                        <a:latin typeface="Arial Narrow" panose="020B0606020202030204" pitchFamily="34" charset="0"/>
                      </a:endParaRPr>
                    </a:p>
                  </a:txBody>
                  <a:tcPr marL="44450" marR="44450" marT="0" marB="0" anchor="ctr"/>
                </a:tc>
                <a:tc rowSpan="8">
                  <a:txBody>
                    <a:bodyPr/>
                    <a:lstStyle/>
                    <a:p>
                      <a:pPr algn="ctr">
                        <a:spcBef>
                          <a:spcPts val="500"/>
                        </a:spcBef>
                        <a:spcAft>
                          <a:spcPts val="0"/>
                        </a:spcAft>
                      </a:pPr>
                      <a:r>
                        <a:rPr lang="it-IT" sz="1400" dirty="0" smtClean="0">
                          <a:latin typeface="Arial Narrow" panose="020B0606020202030204" pitchFamily="34" charset="0"/>
                        </a:rPr>
                        <a:t>4</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a:latin typeface="Arial Narrow" panose="020B0606020202030204" pitchFamily="34" charset="0"/>
                        </a:rPr>
                        <a:t>600</a:t>
                      </a:r>
                      <a:endParaRPr lang="it-IT" sz="140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725</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900</a:t>
                      </a:r>
                      <a:endParaRPr lang="it-IT" sz="140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750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875</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1100</a:t>
                      </a:r>
                      <a:endParaRPr lang="it-IT" sz="140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100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1250</a:t>
                      </a:r>
                      <a:endParaRPr lang="it-IT" sz="140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1475</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1750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160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1700</a:t>
                      </a:r>
                      <a:endParaRPr lang="it-IT" sz="140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2000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2350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250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2350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2750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3250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315</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2800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3250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3900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400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3250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3850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4600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500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3900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4600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5500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630</a:t>
                      </a:r>
                      <a:endParaRPr lang="it-IT" sz="140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4 or 6</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4600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5400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6500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800</a:t>
                      </a:r>
                      <a:endParaRPr lang="it-IT" sz="1400">
                        <a:latin typeface="Arial Narrow" panose="020B0606020202030204" pitchFamily="34" charset="0"/>
                      </a:endParaRPr>
                    </a:p>
                  </a:txBody>
                  <a:tcPr marL="44450" marR="44450" marT="0" marB="0" anchor="ctr"/>
                </a:tc>
                <a:tc rowSpan="7">
                  <a:txBody>
                    <a:bodyPr/>
                    <a:lstStyle/>
                    <a:p>
                      <a:pPr algn="ctr">
                        <a:spcBef>
                          <a:spcPts val="500"/>
                        </a:spcBef>
                        <a:spcAft>
                          <a:spcPts val="0"/>
                        </a:spcAft>
                      </a:pPr>
                      <a:r>
                        <a:rPr lang="it-IT" sz="1400" dirty="0" smtClean="0">
                          <a:latin typeface="Arial Narrow" panose="020B0606020202030204" pitchFamily="34" charset="0"/>
                        </a:rPr>
                        <a:t>6</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6000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7000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8400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1000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7600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9000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10500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1250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9500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11000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13500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1600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12000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14000</a:t>
                      </a:r>
                      <a:endParaRPr lang="it-IT" sz="1400" dirty="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17000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2000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15000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18000</a:t>
                      </a:r>
                      <a:endParaRPr lang="it-IT" sz="140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21000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2500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18500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22000</a:t>
                      </a:r>
                      <a:endParaRPr lang="it-IT" sz="1400">
                        <a:latin typeface="Arial Narrow" panose="020B0606020202030204" pitchFamily="34" charset="0"/>
                      </a:endParaRPr>
                    </a:p>
                  </a:txBody>
                  <a:tcPr marL="44450" marR="44450" marT="0" marB="0"/>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26500</a:t>
                      </a:r>
                      <a:endParaRPr lang="it-IT" sz="1400"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3150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23000</a:t>
                      </a:r>
                      <a:endParaRPr lang="it-IT" sz="1400"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a:latin typeface="Arial Narrow" panose="020B0606020202030204" pitchFamily="34" charset="0"/>
                        </a:rPr>
                        <a:t>27500</a:t>
                      </a:r>
                      <a:endParaRPr lang="it-IT" sz="1400">
                        <a:latin typeface="Arial Narrow" panose="020B0606020202030204" pitchFamily="34" charset="0"/>
                      </a:endParaRPr>
                    </a:p>
                  </a:txBody>
                  <a:tcPr marL="44450" marR="44450" marT="0" marB="0" anchor="ctr"/>
                </a:tc>
                <a:tc>
                  <a:txBody>
                    <a:bodyPr/>
                    <a:lstStyle/>
                    <a:p>
                      <a:pPr marL="180340" indent="-180340" algn="ctr">
                        <a:spcBef>
                          <a:spcPts val="500"/>
                        </a:spcBef>
                        <a:spcAft>
                          <a:spcPts val="0"/>
                        </a:spcAft>
                        <a:tabLst>
                          <a:tab pos="180340" algn="l"/>
                        </a:tabLst>
                      </a:pPr>
                      <a:r>
                        <a:rPr lang="fr-FR" sz="1400" dirty="0">
                          <a:latin typeface="Arial Narrow" panose="020B0606020202030204" pitchFamily="34" charset="0"/>
                        </a:rPr>
                        <a:t>33000</a:t>
                      </a:r>
                      <a:endParaRPr lang="it-IT" sz="1400" dirty="0">
                        <a:latin typeface="Arial Narrow" panose="020B0606020202030204" pitchFamily="34" charset="0"/>
                      </a:endParaRPr>
                    </a:p>
                  </a:txBody>
                  <a:tcPr marL="44450" marR="44450" marT="0" marB="0" anchor="ctr"/>
                </a:tc>
              </a:tr>
            </a:tbl>
          </a:graphicData>
        </a:graphic>
      </p:graphicFrame>
      <p:sp>
        <p:nvSpPr>
          <p:cNvPr id="7" name="Symbol zastępczy zawartości 2"/>
          <p:cNvSpPr txBox="1">
            <a:spLocks/>
          </p:cNvSpPr>
          <p:nvPr/>
        </p:nvSpPr>
        <p:spPr bwMode="auto">
          <a:xfrm rot="16200000">
            <a:off x="-900608" y="3758595"/>
            <a:ext cx="33843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lgn="ctr">
              <a:buFont typeface="Wingdings" pitchFamily="2" charset="2"/>
              <a:buNone/>
            </a:pPr>
            <a:r>
              <a:rPr lang="en-GB" sz="1600" kern="0" dirty="0" smtClean="0">
                <a:solidFill>
                  <a:schemeClr val="accent6">
                    <a:lumMod val="50000"/>
                  </a:schemeClr>
                </a:solidFill>
              </a:rPr>
              <a:t>NO load losses</a:t>
            </a:r>
          </a:p>
        </p:txBody>
      </p:sp>
      <p:sp>
        <p:nvSpPr>
          <p:cNvPr id="8" name="Symbol zastępczy zawartości 2"/>
          <p:cNvSpPr txBox="1">
            <a:spLocks/>
          </p:cNvSpPr>
          <p:nvPr/>
        </p:nvSpPr>
        <p:spPr bwMode="auto">
          <a:xfrm rot="16200000">
            <a:off x="3059832" y="3616679"/>
            <a:ext cx="33843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lgn="ctr">
              <a:buFont typeface="Wingdings" pitchFamily="2" charset="2"/>
              <a:buNone/>
            </a:pPr>
            <a:r>
              <a:rPr lang="en-GB" sz="1600" kern="0" dirty="0" smtClean="0">
                <a:solidFill>
                  <a:schemeClr val="accent6">
                    <a:lumMod val="50000"/>
                  </a:schemeClr>
                </a:solidFill>
              </a:rPr>
              <a:t>Load losses</a:t>
            </a:r>
          </a:p>
        </p:txBody>
      </p:sp>
      <p:sp>
        <p:nvSpPr>
          <p:cNvPr id="9" name="Segnaposto contenuto 2"/>
          <p:cNvSpPr txBox="1">
            <a:spLocks/>
          </p:cNvSpPr>
          <p:nvPr/>
        </p:nvSpPr>
        <p:spPr bwMode="auto">
          <a:xfrm>
            <a:off x="1043608" y="6218987"/>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1400" b="1" dirty="0" smtClean="0">
                <a:solidFill>
                  <a:schemeClr val="bg1">
                    <a:lumMod val="65000"/>
                  </a:schemeClr>
                </a:solidFill>
                <a:latin typeface="Arial Narrow" pitchFamily="34" charset="0"/>
              </a:rPr>
              <a:t>EN50588-1</a:t>
            </a:r>
            <a:endParaRPr lang="it-IT" sz="1400" b="1" dirty="0">
              <a:solidFill>
                <a:schemeClr val="bg1">
                  <a:lumMod val="65000"/>
                </a:schemeClr>
              </a:solidFill>
              <a:latin typeface="Arial Narrow" pitchFamily="34" charset="0"/>
            </a:endParaRPr>
          </a:p>
        </p:txBody>
      </p:sp>
      <p:sp>
        <p:nvSpPr>
          <p:cNvPr id="5" name="Rettangolo 4"/>
          <p:cNvSpPr/>
          <p:nvPr/>
        </p:nvSpPr>
        <p:spPr>
          <a:xfrm>
            <a:off x="2697699" y="1736203"/>
            <a:ext cx="507381"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6921370" y="1721689"/>
            <a:ext cx="720080" cy="29107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7650654" y="4628434"/>
            <a:ext cx="720080" cy="1076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a:off x="3223186" y="1654812"/>
            <a:ext cx="1078888" cy="456760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p:cNvSpPr/>
          <p:nvPr/>
        </p:nvSpPr>
        <p:spPr>
          <a:xfrm>
            <a:off x="7668609" y="1635729"/>
            <a:ext cx="818982" cy="298372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122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528075" y="228600"/>
            <a:ext cx="7427168" cy="990600"/>
          </a:xfrm>
        </p:spPr>
        <p:txBody>
          <a:bodyPr>
            <a:normAutofit fontScale="90000"/>
          </a:bodyPr>
          <a:lstStyle/>
          <a:p>
            <a:r>
              <a:rPr lang="it-IT" sz="1600" dirty="0">
                <a:solidFill>
                  <a:schemeClr val="accent6">
                    <a:lumMod val="50000"/>
                  </a:schemeClr>
                </a:solidFill>
              </a:rPr>
              <a:t/>
            </a:r>
            <a:br>
              <a:rPr lang="it-IT" sz="1600" dirty="0">
                <a:solidFill>
                  <a:schemeClr val="accent6">
                    <a:lumMod val="50000"/>
                  </a:schemeClr>
                </a:solidFill>
              </a:rPr>
            </a:br>
            <a:r>
              <a:rPr lang="it-IT" sz="2800" dirty="0" err="1" smtClean="0">
                <a:solidFill>
                  <a:schemeClr val="accent6">
                    <a:lumMod val="50000"/>
                  </a:schemeClr>
                </a:solidFill>
              </a:rPr>
              <a:t>Max</a:t>
            </a:r>
            <a:r>
              <a:rPr lang="it-IT" sz="2800" dirty="0" smtClean="0">
                <a:solidFill>
                  <a:schemeClr val="accent6">
                    <a:lumMod val="50000"/>
                  </a:schemeClr>
                </a:solidFill>
              </a:rPr>
              <a:t> </a:t>
            </a:r>
            <a:r>
              <a:rPr lang="it-IT" sz="2800" dirty="0" err="1" smtClean="0">
                <a:solidFill>
                  <a:schemeClr val="accent6">
                    <a:lumMod val="50000"/>
                  </a:schemeClr>
                </a:solidFill>
              </a:rPr>
              <a:t>Losses</a:t>
            </a:r>
            <a:r>
              <a:rPr lang="it-IT" sz="2800" dirty="0" smtClean="0">
                <a:solidFill>
                  <a:schemeClr val="accent6">
                    <a:lumMod val="50000"/>
                  </a:schemeClr>
                </a:solidFill>
              </a:rPr>
              <a:t> Liquid </a:t>
            </a:r>
            <a:r>
              <a:rPr lang="it-IT" sz="2800" dirty="0" err="1" smtClean="0">
                <a:solidFill>
                  <a:schemeClr val="accent6">
                    <a:lumMod val="50000"/>
                  </a:schemeClr>
                </a:solidFill>
              </a:rPr>
              <a:t>immersed</a:t>
            </a:r>
            <a:r>
              <a:rPr lang="it-IT" sz="2800" dirty="0" smtClean="0">
                <a:solidFill>
                  <a:schemeClr val="accent6">
                    <a:lumMod val="50000"/>
                  </a:schemeClr>
                </a:solidFill>
              </a:rPr>
              <a:t> </a:t>
            </a:r>
            <a:r>
              <a:rPr lang="en-GB" sz="2800" dirty="0" err="1" smtClean="0">
                <a:solidFill>
                  <a:schemeClr val="accent6">
                    <a:lumMod val="50000"/>
                  </a:schemeClr>
                </a:solidFill>
              </a:rPr>
              <a:t>Sr</a:t>
            </a:r>
            <a:r>
              <a:rPr lang="en-GB" sz="2800" dirty="0" smtClean="0">
                <a:solidFill>
                  <a:schemeClr val="accent6">
                    <a:lumMod val="50000"/>
                  </a:schemeClr>
                </a:solidFill>
              </a:rPr>
              <a:t> </a:t>
            </a:r>
            <a:r>
              <a:rPr lang="en-GB" sz="2800" dirty="0">
                <a:solidFill>
                  <a:schemeClr val="accent6">
                    <a:lumMod val="50000"/>
                  </a:schemeClr>
                </a:solidFill>
              </a:rPr>
              <a:t>≤3150 </a:t>
            </a:r>
            <a:r>
              <a:rPr lang="en-GB" sz="2800" dirty="0" smtClean="0">
                <a:solidFill>
                  <a:schemeClr val="accent6">
                    <a:lumMod val="50000"/>
                  </a:schemeClr>
                </a:solidFill>
              </a:rPr>
              <a:t>kVA</a:t>
            </a:r>
            <a:br>
              <a:rPr lang="en-GB" sz="2800" dirty="0" smtClean="0">
                <a:solidFill>
                  <a:schemeClr val="accent6">
                    <a:lumMod val="50000"/>
                  </a:schemeClr>
                </a:solidFill>
              </a:rPr>
            </a:br>
            <a:r>
              <a:rPr lang="it-IT" sz="2800" dirty="0">
                <a:solidFill>
                  <a:schemeClr val="accent6">
                    <a:lumMod val="50000"/>
                  </a:schemeClr>
                </a:solidFill>
              </a:rPr>
              <a:t>EU </a:t>
            </a:r>
            <a:r>
              <a:rPr lang="it-IT" sz="2800" dirty="0" err="1">
                <a:solidFill>
                  <a:schemeClr val="accent6">
                    <a:lumMod val="50000"/>
                  </a:schemeClr>
                </a:solidFill>
              </a:rPr>
              <a:t>Regulation</a:t>
            </a:r>
            <a:r>
              <a:rPr lang="it-IT" sz="2800" dirty="0">
                <a:solidFill>
                  <a:schemeClr val="accent6">
                    <a:lumMod val="50000"/>
                  </a:schemeClr>
                </a:solidFill>
              </a:rPr>
              <a:t> 548/2104</a:t>
            </a:r>
            <a:r>
              <a:rPr lang="it-IT" sz="2800" dirty="0">
                <a:solidFill>
                  <a:schemeClr val="bg1">
                    <a:lumMod val="65000"/>
                  </a:schemeClr>
                </a:solidFill>
                <a:latin typeface="Arial Narrow" pitchFamily="34" charset="0"/>
              </a:rPr>
              <a:t/>
            </a:r>
            <a:br>
              <a:rPr lang="it-IT" sz="2800" dirty="0">
                <a:solidFill>
                  <a:schemeClr val="bg1">
                    <a:lumMod val="65000"/>
                  </a:schemeClr>
                </a:solidFill>
                <a:latin typeface="Arial Narrow" pitchFamily="34" charset="0"/>
              </a:rPr>
            </a:br>
            <a:endParaRPr lang="en-GB" sz="2800" dirty="0" smtClean="0">
              <a:solidFill>
                <a:schemeClr val="accent6">
                  <a:lumMod val="50000"/>
                </a:schemeClr>
              </a:solidFill>
            </a:endParaRPr>
          </a:p>
        </p:txBody>
      </p:sp>
      <p:sp>
        <p:nvSpPr>
          <p:cNvPr id="4099" name="Symbol zastępczy zawartości 2"/>
          <p:cNvSpPr>
            <a:spLocks noGrp="1"/>
          </p:cNvSpPr>
          <p:nvPr>
            <p:ph idx="1"/>
          </p:nvPr>
        </p:nvSpPr>
        <p:spPr>
          <a:xfrm>
            <a:off x="3962400" y="6065912"/>
            <a:ext cx="3384376" cy="792088"/>
          </a:xfrm>
        </p:spPr>
        <p:txBody>
          <a:bodyPr>
            <a:normAutofit/>
          </a:bodyPr>
          <a:lstStyle/>
          <a:p>
            <a:pPr marL="0" indent="0" algn="ctr">
              <a:buNone/>
            </a:pPr>
            <a:r>
              <a:rPr lang="en-GB" sz="1400" b="0" dirty="0" smtClean="0"/>
              <a:t>Liquid immersed 1,1-24 kV</a:t>
            </a:r>
            <a:br>
              <a:rPr lang="en-GB" sz="1400" b="0" dirty="0" smtClean="0"/>
            </a:br>
            <a:r>
              <a:rPr lang="en-GB" sz="1400" b="0" dirty="0" smtClean="0"/>
              <a:t>Excluding pole mounted</a:t>
            </a:r>
            <a:br>
              <a:rPr lang="en-GB" sz="1400" b="0" dirty="0" smtClean="0"/>
            </a:br>
            <a:r>
              <a:rPr lang="en-GB" sz="1400" b="0" dirty="0" smtClean="0"/>
              <a:t>TIER 1  - July 1</a:t>
            </a:r>
            <a:r>
              <a:rPr lang="en-GB" sz="1400" b="0" baseline="30000" dirty="0" smtClean="0"/>
              <a:t>st</a:t>
            </a:r>
            <a:r>
              <a:rPr lang="en-GB" sz="1400" b="0" dirty="0" smtClean="0"/>
              <a:t> 2015 </a:t>
            </a:r>
          </a:p>
        </p:txBody>
      </p:sp>
      <p:graphicFrame>
        <p:nvGraphicFramePr>
          <p:cNvPr id="3" name="Tabella 2"/>
          <p:cNvGraphicFramePr>
            <a:graphicFrameLocks noGrp="1"/>
          </p:cNvGraphicFramePr>
          <p:nvPr>
            <p:extLst>
              <p:ext uri="{D42A27DB-BD31-4B8C-83A1-F6EECF244321}">
                <p14:modId xmlns:p14="http://schemas.microsoft.com/office/powerpoint/2010/main" val="3702869862"/>
              </p:ext>
            </p:extLst>
          </p:nvPr>
        </p:nvGraphicFramePr>
        <p:xfrm>
          <a:off x="1115616" y="1707737"/>
          <a:ext cx="2093763" cy="4514845"/>
        </p:xfrm>
        <a:graphic>
          <a:graphicData uri="http://schemas.openxmlformats.org/drawingml/2006/table">
            <a:tbl>
              <a:tblPr firstRow="1" firstCol="1" bandRow="1" bandCol="1">
                <a:tableStyleId>{5C22544A-7EE6-4342-B048-85BDC9FD1C3A}</a:tableStyleId>
              </a:tblPr>
              <a:tblGrid>
                <a:gridCol w="515505"/>
                <a:gridCol w="516140"/>
                <a:gridCol w="545978"/>
                <a:gridCol w="516140"/>
              </a:tblGrid>
              <a:tr h="360040">
                <a:tc>
                  <a:txBody>
                    <a:bodyPr/>
                    <a:lstStyle/>
                    <a:p>
                      <a:pPr algn="ctr">
                        <a:spcBef>
                          <a:spcPts val="500"/>
                        </a:spcBef>
                        <a:spcAft>
                          <a:spcPts val="0"/>
                        </a:spcAft>
                      </a:pPr>
                      <a:r>
                        <a:rPr lang="fr-FR" sz="1400" dirty="0" smtClean="0">
                          <a:effectLst/>
                          <a:latin typeface="Arial Narrow" panose="020B0606020202030204" pitchFamily="34" charset="0"/>
                        </a:rPr>
                        <a:t>Sr</a:t>
                      </a:r>
                      <a:endParaRPr lang="it-IT" sz="1400" b="1" dirty="0">
                        <a:effectLst/>
                        <a:latin typeface="Arial Narrow" panose="020B0606020202030204" pitchFamily="34" charset="0"/>
                        <a:ea typeface="Times New Roman"/>
                        <a:cs typeface="Times New Roman"/>
                      </a:endParaRPr>
                    </a:p>
                  </a:txBody>
                  <a:tcPr marL="44450" marR="44450" marT="0" marB="0" anchor="ctr"/>
                </a:tc>
                <a:tc>
                  <a:txBody>
                    <a:bodyPr/>
                    <a:lstStyle/>
                    <a:p>
                      <a:pPr algn="ctr">
                        <a:spcBef>
                          <a:spcPts val="500"/>
                        </a:spcBef>
                        <a:spcAft>
                          <a:spcPts val="0"/>
                        </a:spcAft>
                      </a:pPr>
                      <a:r>
                        <a:rPr lang="fr-FR" sz="1400" dirty="0" err="1" smtClean="0">
                          <a:effectLst/>
                          <a:latin typeface="Arial Narrow" panose="020B0606020202030204" pitchFamily="34" charset="0"/>
                        </a:rPr>
                        <a:t>AAAo</a:t>
                      </a:r>
                      <a:endParaRPr lang="it-IT" sz="1400" b="1" dirty="0">
                        <a:effectLst/>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effectLst/>
                          <a:latin typeface="Arial Narrow" panose="020B0606020202030204" pitchFamily="34" charset="0"/>
                        </a:rPr>
                        <a:t> </a:t>
                      </a:r>
                      <a:r>
                        <a:rPr lang="fr-FR" sz="1400" dirty="0" err="1" smtClean="0">
                          <a:effectLst/>
                          <a:latin typeface="Arial Narrow" panose="020B0606020202030204" pitchFamily="34" charset="0"/>
                        </a:rPr>
                        <a:t>AAo</a:t>
                      </a:r>
                      <a:endParaRPr lang="it-IT" sz="1400" b="1" dirty="0">
                        <a:effectLst/>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effectLst/>
                          <a:latin typeface="Arial Narrow" panose="020B0606020202030204" pitchFamily="34" charset="0"/>
                        </a:rPr>
                        <a:t> </a:t>
                      </a:r>
                      <a:r>
                        <a:rPr lang="fr-FR" sz="1400" dirty="0" err="1" smtClean="0">
                          <a:effectLst/>
                          <a:latin typeface="Arial Narrow" panose="020B0606020202030204" pitchFamily="34" charset="0"/>
                        </a:rPr>
                        <a:t>Ao</a:t>
                      </a:r>
                      <a:endParaRPr lang="it-IT" sz="1400" b="1" dirty="0">
                        <a:effectLst/>
                        <a:latin typeface="Arial Narrow" panose="020B0606020202030204" pitchFamily="34" charset="0"/>
                        <a:ea typeface="Times New Roman"/>
                        <a:cs typeface="Times New Roman"/>
                      </a:endParaRPr>
                    </a:p>
                  </a:txBody>
                  <a:tcPr marL="44450" marR="44450" marT="0" marB="0" anchor="ctr"/>
                </a:tc>
              </a:tr>
              <a:tr h="209550">
                <a:tc>
                  <a:txBody>
                    <a:bodyPr/>
                    <a:lstStyle/>
                    <a:p>
                      <a:pPr algn="ctr">
                        <a:spcBef>
                          <a:spcPts val="500"/>
                        </a:spcBef>
                        <a:spcAft>
                          <a:spcPts val="0"/>
                        </a:spcAft>
                      </a:pPr>
                      <a:r>
                        <a:rPr lang="fr-FR" sz="1600" dirty="0" err="1">
                          <a:effectLst/>
                          <a:latin typeface="Arial Narrow" panose="020B0606020202030204" pitchFamily="34" charset="0"/>
                        </a:rPr>
                        <a:t>kVA</a:t>
                      </a:r>
                      <a:endParaRPr lang="it-IT" sz="1600" b="1" dirty="0">
                        <a:effectLst/>
                        <a:latin typeface="Arial Narrow" panose="020B0606020202030204" pitchFamily="34" charset="0"/>
                        <a:ea typeface="Times New Roman"/>
                        <a:cs typeface="Times New Roman"/>
                      </a:endParaRPr>
                    </a:p>
                  </a:txBody>
                  <a:tcPr marL="44450" marR="44450" marT="0" marB="0"/>
                </a:tc>
                <a:tc>
                  <a:txBody>
                    <a:bodyPr/>
                    <a:lstStyle/>
                    <a:p>
                      <a:pPr algn="ctr" rtl="0" fontAlgn="ctr"/>
                      <a:r>
                        <a:rPr lang="en-US" sz="1600" b="0" i="0" u="none" strike="noStrike">
                          <a:solidFill>
                            <a:srgbClr val="000000"/>
                          </a:solidFill>
                          <a:effectLst/>
                          <a:latin typeface="Arial Narrow"/>
                        </a:rPr>
                        <a:t>%</a:t>
                      </a:r>
                    </a:p>
                  </a:txBody>
                  <a:tcPr marL="9525" marR="9525" marT="9525" marB="0" anchor="ctr"/>
                </a:tc>
                <a:tc>
                  <a:txBody>
                    <a:bodyPr/>
                    <a:lstStyle/>
                    <a:p>
                      <a:pPr algn="ctr" rtl="0" fontAlgn="ctr"/>
                      <a:r>
                        <a:rPr lang="en-US" sz="1600" b="0" i="0" u="none" strike="noStrike">
                          <a:solidFill>
                            <a:srgbClr val="000000"/>
                          </a:solidFill>
                          <a:effectLst/>
                          <a:latin typeface="Arial Narrow"/>
                        </a:rPr>
                        <a:t>%</a:t>
                      </a:r>
                    </a:p>
                  </a:txBody>
                  <a:tcPr marL="9525" marR="9525" marT="9525" marB="0" anchor="ctr"/>
                </a:tc>
                <a:tc>
                  <a:txBody>
                    <a:bodyPr/>
                    <a:lstStyle/>
                    <a:p>
                      <a:pPr algn="ctr" rtl="0" fontAlgn="ctr"/>
                      <a:r>
                        <a:rPr lang="en-US" sz="1600" b="0" i="0" u="none" strike="noStrike">
                          <a:solidFill>
                            <a:srgbClr val="000000"/>
                          </a:solidFill>
                          <a:effectLst/>
                          <a:latin typeface="Arial Narrow"/>
                        </a:rPr>
                        <a:t>%</a:t>
                      </a:r>
                    </a:p>
                  </a:txBody>
                  <a:tcPr marL="9525" marR="9525" marT="9525" marB="0" anchor="ctr"/>
                </a:tc>
              </a:tr>
              <a:tr h="161925">
                <a:tc>
                  <a:txBody>
                    <a:bodyPr/>
                    <a:lstStyle/>
                    <a:p>
                      <a:pPr algn="ctr">
                        <a:spcBef>
                          <a:spcPts val="500"/>
                        </a:spcBef>
                        <a:spcAft>
                          <a:spcPts val="1000"/>
                        </a:spcAft>
                      </a:pPr>
                      <a:r>
                        <a:rPr lang="en-GB" sz="1600" dirty="0">
                          <a:effectLst/>
                          <a:latin typeface="Arial Narrow" panose="020B0606020202030204" pitchFamily="34" charset="0"/>
                        </a:rPr>
                        <a:t>25</a:t>
                      </a:r>
                      <a:endParaRPr lang="it-IT" sz="1600" dirty="0">
                        <a:effectLst/>
                        <a:latin typeface="Arial Narrow" panose="020B0606020202030204" pitchFamily="34" charset="0"/>
                        <a:ea typeface="Times New Roman"/>
                        <a:cs typeface="Times New Roman"/>
                      </a:endParaRPr>
                    </a:p>
                  </a:txBody>
                  <a:tcPr marL="44450" marR="44450" marT="0" marB="0" anchor="ctr"/>
                </a:tc>
                <a:tc rowSpan="16">
                  <a:txBody>
                    <a:bodyPr/>
                    <a:lstStyle/>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Narrow"/>
                        </a:rPr>
                        <a:t> </a:t>
                      </a:r>
                      <a:r>
                        <a:rPr lang="en-US" sz="1400" b="0" i="0" u="none" strike="noStrike" dirty="0" smtClean="0">
                          <a:solidFill>
                            <a:srgbClr val="000000"/>
                          </a:solidFill>
                          <a:effectLst/>
                          <a:latin typeface="Arial Narrow"/>
                        </a:rPr>
                        <a:t> 100</a:t>
                      </a:r>
                      <a:endParaRPr lang="en-US" sz="1400" b="0" i="0" u="none" strike="noStrike" dirty="0">
                        <a:solidFill>
                          <a:srgbClr val="000000"/>
                        </a:solidFill>
                        <a:effectLst/>
                        <a:latin typeface="Arial Narrow"/>
                      </a:endParaRP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p>
                      <a:pPr algn="ctr" rtl="0" fontAlgn="ctr"/>
                      <a:r>
                        <a:rPr lang="en-US" sz="1400" b="0" i="0" u="none" strike="noStrike" dirty="0">
                          <a:solidFill>
                            <a:srgbClr val="000000"/>
                          </a:solidFill>
                          <a:effectLst/>
                          <a:latin typeface="Arial Narrow"/>
                        </a:rPr>
                        <a:t> </a:t>
                      </a: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50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100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175%</a:t>
                      </a:r>
                    </a:p>
                  </a:txBody>
                  <a:tcPr marL="9525" marR="9525" marT="9525" marB="0" anchor="ctr"/>
                </a:tc>
                <a:tc>
                  <a:txBody>
                    <a:bodyPr/>
                    <a:lstStyle/>
                    <a:p>
                      <a:pPr algn="ctr" rtl="0" fontAlgn="ctr"/>
                      <a:r>
                        <a:rPr lang="en-US" sz="1400" b="0" i="0" u="none" strike="noStrike">
                          <a:solidFill>
                            <a:srgbClr val="000000"/>
                          </a:solidFill>
                          <a:effectLst/>
                          <a:latin typeface="Arial Narrow"/>
                        </a:rPr>
                        <a:t>193%</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160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a:effectLst/>
                          <a:latin typeface="Arial Narrow" panose="020B0606020202030204" pitchFamily="34" charset="0"/>
                        </a:rPr>
                        <a:t>250</a:t>
                      </a:r>
                      <a:endParaRPr lang="it-IT" sz="160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315</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a:effectLst/>
                          <a:latin typeface="Arial Narrow" panose="020B0606020202030204" pitchFamily="34" charset="0"/>
                        </a:rPr>
                        <a:t>400</a:t>
                      </a:r>
                      <a:endParaRPr lang="it-IT" sz="160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176%</a:t>
                      </a:r>
                    </a:p>
                  </a:txBody>
                  <a:tcPr marL="9525" marR="9525" marT="9525" marB="0" anchor="ctr"/>
                </a:tc>
                <a:tc>
                  <a:txBody>
                    <a:bodyPr/>
                    <a:lstStyle/>
                    <a:p>
                      <a:pPr algn="ctr" rtl="0" fontAlgn="ctr"/>
                      <a:r>
                        <a:rPr lang="en-US" sz="1400" b="0" i="0" u="none" strike="noStrike">
                          <a:solidFill>
                            <a:srgbClr val="000000"/>
                          </a:solidFill>
                          <a:effectLst/>
                          <a:latin typeface="Arial Narrow"/>
                        </a:rPr>
                        <a:t>195%</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500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177%</a:t>
                      </a:r>
                    </a:p>
                  </a:txBody>
                  <a:tcPr marL="9525" marR="9525" marT="9525" marB="0" anchor="ctr"/>
                </a:tc>
                <a:tc>
                  <a:txBody>
                    <a:bodyPr/>
                    <a:lstStyle/>
                    <a:p>
                      <a:pPr algn="ctr" rtl="0" fontAlgn="ctr"/>
                      <a:r>
                        <a:rPr lang="en-US" sz="1400" b="0" i="0" u="none" strike="noStrike">
                          <a:solidFill>
                            <a:srgbClr val="000000"/>
                          </a:solidFill>
                          <a:effectLst/>
                          <a:latin typeface="Arial Narrow"/>
                        </a:rPr>
                        <a:t>196%</a:t>
                      </a:r>
                    </a:p>
                  </a:txBody>
                  <a:tcPr marL="9525" marR="9525" marT="9525" marB="0" anchor="ctr"/>
                </a:tc>
              </a:tr>
              <a:tr h="161925">
                <a:tc>
                  <a:txBody>
                    <a:bodyPr/>
                    <a:lstStyle/>
                    <a:p>
                      <a:pPr algn="ctr">
                        <a:spcBef>
                          <a:spcPts val="500"/>
                        </a:spcBef>
                        <a:spcAft>
                          <a:spcPts val="0"/>
                        </a:spcAft>
                      </a:pPr>
                      <a:r>
                        <a:rPr lang="fr-FR" sz="1600">
                          <a:effectLst/>
                          <a:latin typeface="Arial Narrow" panose="020B0606020202030204" pitchFamily="34" charset="0"/>
                        </a:rPr>
                        <a:t>630</a:t>
                      </a:r>
                      <a:endParaRPr lang="it-IT" sz="160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800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177%</a:t>
                      </a:r>
                    </a:p>
                  </a:txBody>
                  <a:tcPr marL="9525" marR="9525" marT="9525" marB="0" anchor="ctr"/>
                </a:tc>
                <a:tc>
                  <a:txBody>
                    <a:bodyPr/>
                    <a:lstStyle/>
                    <a:p>
                      <a:pPr algn="ctr" rtl="0" fontAlgn="ctr"/>
                      <a:r>
                        <a:rPr lang="en-US" sz="1400" b="0" i="0" u="none" strike="noStrike">
                          <a:solidFill>
                            <a:srgbClr val="000000"/>
                          </a:solidFill>
                          <a:effectLst/>
                          <a:latin typeface="Arial Narrow"/>
                        </a:rPr>
                        <a:t>197%</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1000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178%</a:t>
                      </a:r>
                    </a:p>
                  </a:txBody>
                  <a:tcPr marL="9525" marR="9525" marT="9525" marB="0" anchor="ctr"/>
                </a:tc>
                <a:tc>
                  <a:txBody>
                    <a:bodyPr/>
                    <a:lstStyle/>
                    <a:p>
                      <a:pPr algn="ctr" rtl="0" fontAlgn="ctr"/>
                      <a:r>
                        <a:rPr lang="en-US" sz="1400" b="0" i="0" u="none" strike="noStrike">
                          <a:solidFill>
                            <a:srgbClr val="000000"/>
                          </a:solidFill>
                          <a:effectLst/>
                          <a:latin typeface="Arial Narrow"/>
                        </a:rPr>
                        <a:t>197%</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1250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178%</a:t>
                      </a:r>
                    </a:p>
                  </a:txBody>
                  <a:tcPr marL="9525" marR="9525" marT="9525" marB="0" anchor="ctr"/>
                </a:tc>
                <a:tc>
                  <a:txBody>
                    <a:bodyPr/>
                    <a:lstStyle/>
                    <a:p>
                      <a:pPr algn="ctr" rtl="0" fontAlgn="ctr"/>
                      <a:r>
                        <a:rPr lang="en-US" sz="1400" b="0" i="0" u="none" strike="noStrike">
                          <a:solidFill>
                            <a:srgbClr val="000000"/>
                          </a:solidFill>
                          <a:effectLst/>
                          <a:latin typeface="Arial Narrow"/>
                        </a:rPr>
                        <a:t>198%</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1600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a:solidFill>
                            <a:srgbClr val="000000"/>
                          </a:solidFill>
                          <a:effectLst/>
                          <a:latin typeface="Arial Narrow"/>
                        </a:rPr>
                        <a:t>200%</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2000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179%</a:t>
                      </a:r>
                    </a:p>
                  </a:txBody>
                  <a:tcPr marL="9525" marR="9525" marT="9525" marB="0" anchor="ctr"/>
                </a:tc>
                <a:tc>
                  <a:txBody>
                    <a:bodyPr/>
                    <a:lstStyle/>
                    <a:p>
                      <a:pPr algn="ctr" rtl="0" fontAlgn="ctr"/>
                      <a:r>
                        <a:rPr lang="en-US" sz="1400" b="0" i="0" u="none" strike="noStrike">
                          <a:solidFill>
                            <a:srgbClr val="000000"/>
                          </a:solidFill>
                          <a:effectLst/>
                          <a:latin typeface="Arial Narrow"/>
                        </a:rPr>
                        <a:t>199%</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2500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179%</a:t>
                      </a:r>
                    </a:p>
                  </a:txBody>
                  <a:tcPr marL="9525" marR="9525" marT="9525" marB="0" anchor="ctr"/>
                </a:tc>
                <a:tc>
                  <a:txBody>
                    <a:bodyPr/>
                    <a:lstStyle/>
                    <a:p>
                      <a:pPr algn="ctr" rtl="0" fontAlgn="ctr"/>
                      <a:r>
                        <a:rPr lang="en-US" sz="1400" b="0" i="0" u="none" strike="noStrike">
                          <a:solidFill>
                            <a:srgbClr val="000000"/>
                          </a:solidFill>
                          <a:effectLst/>
                          <a:latin typeface="Arial Narrow"/>
                        </a:rPr>
                        <a:t>199%</a:t>
                      </a:r>
                    </a:p>
                  </a:txBody>
                  <a:tcPr marL="9525" marR="9525" marT="9525" marB="0" anchor="ctr"/>
                </a:tc>
              </a:tr>
              <a:tr h="161925">
                <a:tc>
                  <a:txBody>
                    <a:bodyPr/>
                    <a:lstStyle/>
                    <a:p>
                      <a:pPr algn="ctr">
                        <a:spcBef>
                          <a:spcPts val="500"/>
                        </a:spcBef>
                        <a:spcAft>
                          <a:spcPts val="0"/>
                        </a:spcAft>
                      </a:pPr>
                      <a:r>
                        <a:rPr lang="fr-FR" sz="1600" dirty="0">
                          <a:effectLst/>
                          <a:latin typeface="Arial Narrow" panose="020B0606020202030204" pitchFamily="34" charset="0"/>
                        </a:rPr>
                        <a:t>3150</a:t>
                      </a:r>
                      <a:endParaRPr lang="it-IT" sz="1600" dirty="0">
                        <a:effectLst/>
                        <a:latin typeface="Arial Narrow" panose="020B0606020202030204" pitchFamily="34" charset="0"/>
                        <a:ea typeface="Times New Roman"/>
                        <a:cs typeface="Times New Roman"/>
                      </a:endParaRPr>
                    </a:p>
                  </a:txBody>
                  <a:tcPr marL="44450" marR="44450" marT="0" marB="0" anchor="ctr"/>
                </a:tc>
                <a:tc vMerge="1">
                  <a:txBody>
                    <a:bodyPr/>
                    <a:lstStyle/>
                    <a:p>
                      <a:pPr algn="ctr" rtl="0" fontAlgn="ctr"/>
                      <a:endParaRPr lang="en-US" sz="1400" b="0" i="0" u="none" strike="noStrike" dirty="0">
                        <a:solidFill>
                          <a:srgbClr val="000000"/>
                        </a:solidFill>
                        <a:effectLst/>
                        <a:latin typeface="Arial Narrow"/>
                      </a:endParaRPr>
                    </a:p>
                  </a:txBody>
                  <a:tcPr marL="9525" marR="9525" marT="9525" marB="0" anchor="ctr"/>
                </a:tc>
                <a:tc>
                  <a:txBody>
                    <a:bodyPr/>
                    <a:lstStyle/>
                    <a:p>
                      <a:pPr algn="ctr" rtl="0" fontAlgn="ctr"/>
                      <a:r>
                        <a:rPr lang="en-US" sz="1400" b="0" i="0" u="none" strike="noStrike">
                          <a:solidFill>
                            <a:srgbClr val="000000"/>
                          </a:solidFill>
                          <a:effectLst/>
                          <a:latin typeface="Arial Narrow"/>
                        </a:rPr>
                        <a:t>180%</a:t>
                      </a:r>
                    </a:p>
                  </a:txBody>
                  <a:tcPr marL="9525" marR="9525" marT="9525" marB="0" anchor="ctr"/>
                </a:tc>
                <a:tc>
                  <a:txBody>
                    <a:bodyPr/>
                    <a:lstStyle/>
                    <a:p>
                      <a:pPr algn="ctr" rtl="0" fontAlgn="ctr"/>
                      <a:r>
                        <a:rPr lang="en-US" sz="1400" b="0" i="0" u="none" strike="noStrike" dirty="0">
                          <a:solidFill>
                            <a:srgbClr val="000000"/>
                          </a:solidFill>
                          <a:effectLst/>
                          <a:latin typeface="Arial Narrow"/>
                        </a:rPr>
                        <a:t>200%</a:t>
                      </a:r>
                    </a:p>
                  </a:txBody>
                  <a:tcPr marL="9525" marR="9525" marT="9525" marB="0" anchor="ctr"/>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3992359204"/>
              </p:ext>
            </p:extLst>
          </p:nvPr>
        </p:nvGraphicFramePr>
        <p:xfrm>
          <a:off x="5076056" y="1707737"/>
          <a:ext cx="3312367" cy="4139560"/>
        </p:xfrm>
        <a:graphic>
          <a:graphicData uri="http://schemas.openxmlformats.org/drawingml/2006/table">
            <a:tbl>
              <a:tblPr firstRow="1" firstCol="1" bandRow="1" bandCol="1">
                <a:tableStyleId>{5C22544A-7EE6-4342-B048-85BDC9FD1C3A}</a:tableStyleId>
              </a:tblPr>
              <a:tblGrid>
                <a:gridCol w="529799"/>
                <a:gridCol w="652406"/>
                <a:gridCol w="652406"/>
                <a:gridCol w="738878"/>
                <a:gridCol w="738878"/>
              </a:tblGrid>
              <a:tr h="360040">
                <a:tc>
                  <a:txBody>
                    <a:bodyPr/>
                    <a:lstStyle/>
                    <a:p>
                      <a:pPr algn="ctr">
                        <a:spcBef>
                          <a:spcPts val="500"/>
                        </a:spcBef>
                        <a:spcAft>
                          <a:spcPts val="0"/>
                        </a:spcAft>
                      </a:pPr>
                      <a:r>
                        <a:rPr lang="fr-FR" sz="1400" dirty="0" smtClean="0">
                          <a:latin typeface="Arial Narrow" panose="020B0606020202030204" pitchFamily="34" charset="0"/>
                        </a:rPr>
                        <a:t>Sr</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en-GB" sz="1400" dirty="0" err="1" smtClean="0">
                          <a:latin typeface="Arial Narrow" panose="020B0606020202030204" pitchFamily="34" charset="0"/>
                        </a:rPr>
                        <a:t>Vcc</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Ak</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Bk</a:t>
                      </a:r>
                      <a:endParaRPr lang="it-IT" sz="1400" dirty="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 </a:t>
                      </a:r>
                      <a:r>
                        <a:rPr lang="fr-FR" sz="1400" dirty="0" err="1" smtClean="0">
                          <a:latin typeface="Arial Narrow" panose="020B0606020202030204" pitchFamily="34" charset="0"/>
                        </a:rPr>
                        <a:t>Ck</a:t>
                      </a:r>
                      <a:endParaRPr lang="it-IT" sz="1400" dirty="0">
                        <a:latin typeface="Arial Narrow" panose="020B0606020202030204" pitchFamily="34" charset="0"/>
                      </a:endParaRPr>
                    </a:p>
                  </a:txBody>
                  <a:tcPr marL="44450" marR="44450" marT="0" marB="0" anchor="ctr"/>
                </a:tc>
              </a:tr>
              <a:tr h="209550">
                <a:tc>
                  <a:txBody>
                    <a:bodyPr/>
                    <a:lstStyle/>
                    <a:p>
                      <a:pPr algn="ctr">
                        <a:spcBef>
                          <a:spcPts val="500"/>
                        </a:spcBef>
                        <a:spcAft>
                          <a:spcPts val="0"/>
                        </a:spcAft>
                      </a:pPr>
                      <a:r>
                        <a:rPr lang="fr-FR" sz="1400" dirty="0" err="1">
                          <a:latin typeface="Arial Narrow" panose="020B0606020202030204" pitchFamily="34" charset="0"/>
                        </a:rPr>
                        <a:t>kVA</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a:latin typeface="Arial Narrow" panose="020B0606020202030204" pitchFamily="34" charset="0"/>
                        </a:rPr>
                        <a:t>%</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smtClean="0">
                          <a:latin typeface="Arial Narrow" panose="020B0606020202030204" pitchFamily="34" charset="0"/>
                        </a:rPr>
                        <a:t>%</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dirty="0" smtClean="0">
                          <a:latin typeface="Arial Narrow" panose="020B0606020202030204" pitchFamily="34" charset="0"/>
                        </a:rPr>
                        <a:t>%</a:t>
                      </a:r>
                      <a:endParaRPr lang="it-IT" sz="1400" b="1" dirty="0">
                        <a:latin typeface="Arial Narrow" panose="020B0606020202030204" pitchFamily="34" charset="0"/>
                      </a:endParaRPr>
                    </a:p>
                  </a:txBody>
                  <a:tcPr marL="44450" marR="44450" marT="0" marB="0"/>
                </a:tc>
                <a:tc>
                  <a:txBody>
                    <a:bodyPr/>
                    <a:lstStyle/>
                    <a:p>
                      <a:pPr algn="ctr">
                        <a:spcBef>
                          <a:spcPts val="500"/>
                        </a:spcBef>
                        <a:spcAft>
                          <a:spcPts val="0"/>
                        </a:spcAft>
                      </a:pPr>
                      <a:r>
                        <a:rPr lang="fr-FR" sz="1400" b="0" dirty="0" smtClean="0">
                          <a:latin typeface="Arial Narrow" panose="020B0606020202030204" pitchFamily="34" charset="0"/>
                        </a:rPr>
                        <a:t>%</a:t>
                      </a:r>
                      <a:endParaRPr lang="it-IT" sz="1400" b="1" dirty="0">
                        <a:latin typeface="Arial Narrow" panose="020B0606020202030204" pitchFamily="34" charset="0"/>
                      </a:endParaRPr>
                    </a:p>
                  </a:txBody>
                  <a:tcPr marL="44450" marR="44450" marT="0" marB="0"/>
                </a:tc>
              </a:tr>
              <a:tr h="161925">
                <a:tc>
                  <a:txBody>
                    <a:bodyPr/>
                    <a:lstStyle/>
                    <a:p>
                      <a:pPr algn="ctr">
                        <a:spcBef>
                          <a:spcPts val="500"/>
                        </a:spcBef>
                        <a:spcAft>
                          <a:spcPts val="0"/>
                        </a:spcAft>
                      </a:pPr>
                      <a:r>
                        <a:rPr lang="fr-FR" sz="1400">
                          <a:latin typeface="Arial Narrow" panose="020B0606020202030204" pitchFamily="34" charset="0"/>
                        </a:rPr>
                        <a:t>25</a:t>
                      </a:r>
                      <a:endParaRPr lang="it-IT" sz="1400">
                        <a:latin typeface="Arial Narrow" panose="020B0606020202030204" pitchFamily="34" charset="0"/>
                      </a:endParaRPr>
                    </a:p>
                  </a:txBody>
                  <a:tcPr marL="44450" marR="44450" marT="0" marB="0" anchor="ctr"/>
                </a:tc>
                <a:tc rowSpan="8">
                  <a:txBody>
                    <a:bodyPr/>
                    <a:lstStyle/>
                    <a:p>
                      <a:pPr algn="ctr">
                        <a:spcBef>
                          <a:spcPts val="500"/>
                        </a:spcBef>
                        <a:spcAft>
                          <a:spcPts val="0"/>
                        </a:spcAft>
                      </a:pPr>
                      <a:r>
                        <a:rPr lang="it-IT" sz="1400" dirty="0" smtClean="0">
                          <a:latin typeface="Arial Narrow" panose="020B0606020202030204" pitchFamily="34" charset="0"/>
                        </a:rPr>
                        <a:t>4</a:t>
                      </a:r>
                      <a:endParaRPr lang="it-IT" sz="1400" dirty="0">
                        <a:latin typeface="Arial Narrow" panose="020B0606020202030204" pitchFamily="34" charset="0"/>
                      </a:endParaRPr>
                    </a:p>
                  </a:txBody>
                  <a:tcPr marL="44450" marR="44450" marT="0" marB="0" anchor="ctr"/>
                </a:tc>
                <a:tc rowSpan="16">
                  <a:txBody>
                    <a:bodyPr/>
                    <a:lstStyle/>
                    <a:p>
                      <a:pPr algn="ctr">
                        <a:spcBef>
                          <a:spcPts val="500"/>
                        </a:spcBef>
                        <a:spcAft>
                          <a:spcPts val="0"/>
                        </a:spcAft>
                      </a:pPr>
                      <a:r>
                        <a:rPr lang="it-IT" sz="1400" dirty="0" smtClean="0">
                          <a:latin typeface="Arial Narrow" panose="020B0606020202030204" pitchFamily="34" charset="0"/>
                        </a:rPr>
                        <a:t>100</a:t>
                      </a:r>
                      <a:endParaRPr lang="it-IT" sz="1400" dirty="0">
                        <a:latin typeface="Arial Narrow" panose="020B0606020202030204" pitchFamily="34" charset="0"/>
                      </a:endParaRPr>
                    </a:p>
                  </a:txBody>
                  <a:tcPr marL="44450" marR="44450" marT="0" marB="0" anchor="ctr"/>
                </a:tc>
                <a:tc>
                  <a:txBody>
                    <a:bodyPr/>
                    <a:lstStyle/>
                    <a:p>
                      <a:pPr algn="ctr" rtl="0" fontAlgn="ctr"/>
                      <a:r>
                        <a:rPr lang="en-US" sz="1400" b="0" i="0" u="none" strike="noStrike">
                          <a:solidFill>
                            <a:srgbClr val="000000"/>
                          </a:solidFill>
                          <a:effectLst/>
                          <a:latin typeface="Arial Narrow"/>
                        </a:rPr>
                        <a:t>121%</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117%</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100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118%</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160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118%</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250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117%</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315</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116%</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400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118%</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500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118%</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630</a:t>
                      </a:r>
                      <a:endParaRPr lang="it-IT" sz="1400">
                        <a:latin typeface="Arial Narrow" panose="020B0606020202030204" pitchFamily="34" charset="0"/>
                      </a:endParaRPr>
                    </a:p>
                  </a:txBody>
                  <a:tcPr marL="44450" marR="44450" marT="0" marB="0" anchor="ctr"/>
                </a:tc>
                <a:tc>
                  <a:txBody>
                    <a:bodyPr/>
                    <a:lstStyle/>
                    <a:p>
                      <a:pPr algn="ctr">
                        <a:spcBef>
                          <a:spcPts val="500"/>
                        </a:spcBef>
                        <a:spcAft>
                          <a:spcPts val="0"/>
                        </a:spcAft>
                      </a:pPr>
                      <a:r>
                        <a:rPr lang="fr-FR" sz="1400" dirty="0">
                          <a:latin typeface="Arial Narrow" panose="020B0606020202030204" pitchFamily="34" charset="0"/>
                        </a:rPr>
                        <a:t>4 or 6</a:t>
                      </a: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117%</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800</a:t>
                      </a:r>
                      <a:endParaRPr lang="it-IT" sz="1400">
                        <a:latin typeface="Arial Narrow" panose="020B0606020202030204" pitchFamily="34" charset="0"/>
                      </a:endParaRPr>
                    </a:p>
                  </a:txBody>
                  <a:tcPr marL="44450" marR="44450" marT="0" marB="0" anchor="ctr"/>
                </a:tc>
                <a:tc rowSpan="7">
                  <a:txBody>
                    <a:bodyPr/>
                    <a:lstStyle/>
                    <a:p>
                      <a:pPr algn="ctr">
                        <a:spcBef>
                          <a:spcPts val="500"/>
                        </a:spcBef>
                        <a:spcAft>
                          <a:spcPts val="0"/>
                        </a:spcAft>
                      </a:pPr>
                      <a:r>
                        <a:rPr lang="it-IT" sz="1400" dirty="0" smtClean="0">
                          <a:latin typeface="Arial Narrow" panose="020B0606020202030204" pitchFamily="34" charset="0"/>
                        </a:rPr>
                        <a:t>6</a:t>
                      </a:r>
                      <a:endParaRPr lang="it-IT" sz="1400" dirty="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117%</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1000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118%</a:t>
                      </a:r>
                    </a:p>
                  </a:txBody>
                  <a:tcPr marL="9525" marR="9525" marT="9525" marB="0" anchor="ctr"/>
                </a:tc>
                <a:tc>
                  <a:txBody>
                    <a:bodyPr/>
                    <a:lstStyle/>
                    <a:p>
                      <a:pPr algn="ctr" rtl="0" fontAlgn="ctr"/>
                      <a:r>
                        <a:rPr lang="en-US" sz="1400" b="0" i="0" u="none" strike="noStrike">
                          <a:solidFill>
                            <a:srgbClr val="000000"/>
                          </a:solidFill>
                          <a:effectLst/>
                          <a:latin typeface="Arial Narrow"/>
                        </a:rPr>
                        <a:t> </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1250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116%</a:t>
                      </a:r>
                    </a:p>
                  </a:txBody>
                  <a:tcPr marL="9525" marR="9525" marT="9525" marB="0" anchor="ctr"/>
                </a:tc>
                <a:tc>
                  <a:txBody>
                    <a:bodyPr/>
                    <a:lstStyle/>
                    <a:p>
                      <a:pPr algn="ctr" rtl="0" fontAlgn="ctr"/>
                      <a:r>
                        <a:rPr lang="en-US" sz="1400" b="0" i="0" u="none" strike="noStrike">
                          <a:solidFill>
                            <a:srgbClr val="000000"/>
                          </a:solidFill>
                          <a:effectLst/>
                          <a:latin typeface="Arial Narrow"/>
                        </a:rPr>
                        <a:t>142%</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1600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117%</a:t>
                      </a:r>
                    </a:p>
                  </a:txBody>
                  <a:tcPr marL="9525" marR="9525" marT="9525" marB="0" anchor="ctr"/>
                </a:tc>
                <a:tc>
                  <a:txBody>
                    <a:bodyPr/>
                    <a:lstStyle/>
                    <a:p>
                      <a:pPr algn="ctr" rtl="0" fontAlgn="ctr"/>
                      <a:r>
                        <a:rPr lang="en-US" sz="1400" b="0" i="0" u="none" strike="noStrike">
                          <a:solidFill>
                            <a:srgbClr val="000000"/>
                          </a:solidFill>
                          <a:effectLst/>
                          <a:latin typeface="Arial Narrow"/>
                        </a:rPr>
                        <a:t>142%</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2000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120%</a:t>
                      </a:r>
                    </a:p>
                  </a:txBody>
                  <a:tcPr marL="9525" marR="9525" marT="9525" marB="0" anchor="ctr"/>
                </a:tc>
                <a:tc>
                  <a:txBody>
                    <a:bodyPr/>
                    <a:lstStyle/>
                    <a:p>
                      <a:pPr algn="ctr" rtl="0" fontAlgn="ctr"/>
                      <a:r>
                        <a:rPr lang="en-US" sz="1400" b="0" i="0" u="none" strike="noStrike">
                          <a:solidFill>
                            <a:srgbClr val="000000"/>
                          </a:solidFill>
                          <a:effectLst/>
                          <a:latin typeface="Arial Narrow"/>
                        </a:rPr>
                        <a:t>140%</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2500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119%</a:t>
                      </a:r>
                    </a:p>
                  </a:txBody>
                  <a:tcPr marL="9525" marR="9525" marT="9525" marB="0" anchor="ctr"/>
                </a:tc>
                <a:tc>
                  <a:txBody>
                    <a:bodyPr/>
                    <a:lstStyle/>
                    <a:p>
                      <a:pPr algn="ctr" rtl="0" fontAlgn="ctr"/>
                      <a:r>
                        <a:rPr lang="en-US" sz="1400" b="0" i="0" u="none" strike="noStrike">
                          <a:solidFill>
                            <a:srgbClr val="000000"/>
                          </a:solidFill>
                          <a:effectLst/>
                          <a:latin typeface="Arial Narrow"/>
                        </a:rPr>
                        <a:t>143%</a:t>
                      </a:r>
                    </a:p>
                  </a:txBody>
                  <a:tcPr marL="9525" marR="9525" marT="9525" marB="0" anchor="ctr"/>
                </a:tc>
              </a:tr>
              <a:tr h="161925">
                <a:tc>
                  <a:txBody>
                    <a:bodyPr/>
                    <a:lstStyle/>
                    <a:p>
                      <a:pPr algn="ctr">
                        <a:spcBef>
                          <a:spcPts val="500"/>
                        </a:spcBef>
                        <a:spcAft>
                          <a:spcPts val="0"/>
                        </a:spcAft>
                      </a:pPr>
                      <a:r>
                        <a:rPr lang="fr-FR" sz="1400">
                          <a:latin typeface="Arial Narrow" panose="020B0606020202030204" pitchFamily="34" charset="0"/>
                        </a:rPr>
                        <a:t>3150</a:t>
                      </a:r>
                      <a:endParaRPr lang="it-IT" sz="1400">
                        <a:latin typeface="Arial Narrow" panose="020B0606020202030204" pitchFamily="34" charset="0"/>
                      </a:endParaRPr>
                    </a:p>
                  </a:txBody>
                  <a:tcPr marL="44450" marR="44450" marT="0" marB="0" anchor="ctr"/>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vMerge="1">
                  <a:txBody>
                    <a:bodyPr/>
                    <a:lstStyle/>
                    <a:p>
                      <a:pPr algn="ctr">
                        <a:spcBef>
                          <a:spcPts val="500"/>
                        </a:spcBef>
                        <a:spcAft>
                          <a:spcPts val="0"/>
                        </a:spcAft>
                      </a:pPr>
                      <a:endParaRPr lang="it-IT" sz="1400" dirty="0">
                        <a:latin typeface="Arial Narrow" panose="020B0606020202030204" pitchFamily="34" charset="0"/>
                      </a:endParaRPr>
                    </a:p>
                  </a:txBody>
                  <a:tcPr marL="44450" marR="44450" marT="0" marB="0"/>
                </a:tc>
                <a:tc>
                  <a:txBody>
                    <a:bodyPr/>
                    <a:lstStyle/>
                    <a:p>
                      <a:pPr algn="ctr" rtl="0" fontAlgn="ctr"/>
                      <a:r>
                        <a:rPr lang="en-US" sz="1400" b="0" i="0" u="none" strike="noStrike">
                          <a:solidFill>
                            <a:srgbClr val="000000"/>
                          </a:solidFill>
                          <a:effectLst/>
                          <a:latin typeface="Arial Narrow"/>
                        </a:rPr>
                        <a:t>120%</a:t>
                      </a:r>
                    </a:p>
                  </a:txBody>
                  <a:tcPr marL="9525" marR="9525" marT="9525" marB="0" anchor="ctr"/>
                </a:tc>
                <a:tc>
                  <a:txBody>
                    <a:bodyPr/>
                    <a:lstStyle/>
                    <a:p>
                      <a:pPr algn="ctr" rtl="0" fontAlgn="ctr"/>
                      <a:r>
                        <a:rPr lang="en-US" sz="1400" b="0" i="0" u="none" strike="noStrike" dirty="0">
                          <a:solidFill>
                            <a:srgbClr val="000000"/>
                          </a:solidFill>
                          <a:effectLst/>
                          <a:latin typeface="Arial Narrow"/>
                        </a:rPr>
                        <a:t>143%</a:t>
                      </a:r>
                    </a:p>
                  </a:txBody>
                  <a:tcPr marL="9525" marR="9525" marT="9525" marB="0" anchor="ctr"/>
                </a:tc>
              </a:tr>
            </a:tbl>
          </a:graphicData>
        </a:graphic>
      </p:graphicFrame>
      <p:sp>
        <p:nvSpPr>
          <p:cNvPr id="7" name="Symbol zastępczy zawartości 2"/>
          <p:cNvSpPr txBox="1">
            <a:spLocks/>
          </p:cNvSpPr>
          <p:nvPr/>
        </p:nvSpPr>
        <p:spPr bwMode="auto">
          <a:xfrm rot="16200000">
            <a:off x="-900608" y="3758595"/>
            <a:ext cx="33843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lgn="ctr">
              <a:buFont typeface="Wingdings" pitchFamily="2" charset="2"/>
              <a:buNone/>
            </a:pPr>
            <a:r>
              <a:rPr lang="en-GB" sz="1600" kern="0" dirty="0" smtClean="0">
                <a:solidFill>
                  <a:schemeClr val="accent6">
                    <a:lumMod val="50000"/>
                  </a:schemeClr>
                </a:solidFill>
              </a:rPr>
              <a:t>NO load losses</a:t>
            </a:r>
          </a:p>
        </p:txBody>
      </p:sp>
      <p:sp>
        <p:nvSpPr>
          <p:cNvPr id="8" name="Symbol zastępczy zawartości 2"/>
          <p:cNvSpPr txBox="1">
            <a:spLocks/>
          </p:cNvSpPr>
          <p:nvPr/>
        </p:nvSpPr>
        <p:spPr bwMode="auto">
          <a:xfrm rot="16200000">
            <a:off x="3059832" y="3616679"/>
            <a:ext cx="33843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lgn="ctr">
              <a:buFont typeface="Wingdings" pitchFamily="2" charset="2"/>
              <a:buNone/>
            </a:pPr>
            <a:r>
              <a:rPr lang="en-GB" sz="1600" kern="0" dirty="0" smtClean="0">
                <a:solidFill>
                  <a:schemeClr val="accent6">
                    <a:lumMod val="50000"/>
                  </a:schemeClr>
                </a:solidFill>
              </a:rPr>
              <a:t>Load losses</a:t>
            </a:r>
          </a:p>
        </p:txBody>
      </p:sp>
      <p:sp>
        <p:nvSpPr>
          <p:cNvPr id="9" name="Segnaposto contenuto 2"/>
          <p:cNvSpPr txBox="1">
            <a:spLocks/>
          </p:cNvSpPr>
          <p:nvPr/>
        </p:nvSpPr>
        <p:spPr bwMode="auto">
          <a:xfrm>
            <a:off x="1043608" y="6218987"/>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1400" b="1" dirty="0" smtClean="0">
                <a:solidFill>
                  <a:schemeClr val="bg1">
                    <a:lumMod val="65000"/>
                  </a:schemeClr>
                </a:solidFill>
                <a:latin typeface="Arial Narrow" pitchFamily="34" charset="0"/>
              </a:rPr>
              <a:t>EN50588-1</a:t>
            </a:r>
            <a:endParaRPr lang="it-IT" sz="1400" b="1" dirty="0">
              <a:solidFill>
                <a:schemeClr val="bg1">
                  <a:lumMod val="65000"/>
                </a:schemeClr>
              </a:solidFill>
              <a:latin typeface="Arial Narrow" pitchFamily="34" charset="0"/>
            </a:endParaRPr>
          </a:p>
        </p:txBody>
      </p:sp>
      <p:sp>
        <p:nvSpPr>
          <p:cNvPr id="15" name="Rectangle 3"/>
          <p:cNvSpPr>
            <a:spLocks noChangeArrowheads="1"/>
          </p:cNvSpPr>
          <p:nvPr/>
        </p:nvSpPr>
        <p:spPr bwMode="auto">
          <a:xfrm>
            <a:off x="1600200" y="2292626"/>
            <a:ext cx="558467" cy="3929955"/>
          </a:xfrm>
          <a:prstGeom prst="rect">
            <a:avLst/>
          </a:prstGeom>
          <a:solidFill>
            <a:srgbClr val="33CC33">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3"/>
          <p:cNvSpPr>
            <a:spLocks noChangeArrowheads="1"/>
          </p:cNvSpPr>
          <p:nvPr/>
        </p:nvSpPr>
        <p:spPr bwMode="auto">
          <a:xfrm>
            <a:off x="6248400" y="2292628"/>
            <a:ext cx="685800" cy="3554670"/>
          </a:xfrm>
          <a:prstGeom prst="rect">
            <a:avLst/>
          </a:prstGeom>
          <a:solidFill>
            <a:srgbClr val="33CC33">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28522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err="1">
                <a:solidFill>
                  <a:schemeClr val="accent6">
                    <a:lumMod val="50000"/>
                  </a:schemeClr>
                </a:solidFill>
              </a:rPr>
              <a:t>Max</a:t>
            </a:r>
            <a:r>
              <a:rPr lang="it-IT" sz="2400" dirty="0">
                <a:solidFill>
                  <a:schemeClr val="accent6">
                    <a:lumMod val="50000"/>
                  </a:schemeClr>
                </a:solidFill>
              </a:rPr>
              <a:t> </a:t>
            </a:r>
            <a:r>
              <a:rPr lang="it-IT" sz="2400" dirty="0" err="1">
                <a:solidFill>
                  <a:schemeClr val="accent6">
                    <a:lumMod val="50000"/>
                  </a:schemeClr>
                </a:solidFill>
              </a:rPr>
              <a:t>Losses</a:t>
            </a:r>
            <a:r>
              <a:rPr lang="it-IT" sz="2400" dirty="0">
                <a:solidFill>
                  <a:schemeClr val="accent6">
                    <a:lumMod val="50000"/>
                  </a:schemeClr>
                </a:solidFill>
              </a:rPr>
              <a:t> </a:t>
            </a:r>
            <a:r>
              <a:rPr lang="it-IT" sz="2400" dirty="0" smtClean="0">
                <a:solidFill>
                  <a:schemeClr val="accent6">
                    <a:lumMod val="50000"/>
                  </a:schemeClr>
                </a:solidFill>
              </a:rPr>
              <a:t>Dry </a:t>
            </a:r>
            <a:r>
              <a:rPr lang="it-IT" sz="2400" dirty="0" err="1" smtClean="0">
                <a:solidFill>
                  <a:schemeClr val="accent6">
                    <a:lumMod val="50000"/>
                  </a:schemeClr>
                </a:solidFill>
              </a:rPr>
              <a:t>type</a:t>
            </a:r>
            <a:r>
              <a:rPr lang="it-IT" sz="2400" dirty="0" smtClean="0">
                <a:solidFill>
                  <a:schemeClr val="accent6">
                    <a:lumMod val="50000"/>
                  </a:schemeClr>
                </a:solidFill>
              </a:rPr>
              <a:t> </a:t>
            </a:r>
            <a:r>
              <a:rPr lang="en-GB" sz="2400" dirty="0" err="1">
                <a:solidFill>
                  <a:schemeClr val="accent6">
                    <a:lumMod val="50000"/>
                  </a:schemeClr>
                </a:solidFill>
              </a:rPr>
              <a:t>Sr</a:t>
            </a:r>
            <a:r>
              <a:rPr lang="en-GB" sz="2400" dirty="0">
                <a:solidFill>
                  <a:schemeClr val="accent6">
                    <a:lumMod val="50000"/>
                  </a:schemeClr>
                </a:solidFill>
              </a:rPr>
              <a:t> ≤3150 kVA</a:t>
            </a:r>
            <a:br>
              <a:rPr lang="en-GB" sz="2400" dirty="0">
                <a:solidFill>
                  <a:schemeClr val="accent6">
                    <a:lumMod val="50000"/>
                  </a:schemeClr>
                </a:solidFill>
              </a:rPr>
            </a:br>
            <a:r>
              <a:rPr lang="it-IT" sz="2400" dirty="0">
                <a:solidFill>
                  <a:schemeClr val="accent6">
                    <a:lumMod val="50000"/>
                  </a:schemeClr>
                </a:solidFill>
              </a:rPr>
              <a:t>EU </a:t>
            </a:r>
            <a:r>
              <a:rPr lang="it-IT" sz="2400" dirty="0" err="1">
                <a:solidFill>
                  <a:schemeClr val="accent6">
                    <a:lumMod val="50000"/>
                  </a:schemeClr>
                </a:solidFill>
              </a:rPr>
              <a:t>Regulation</a:t>
            </a:r>
            <a:r>
              <a:rPr lang="it-IT" sz="2400" dirty="0">
                <a:solidFill>
                  <a:schemeClr val="accent6">
                    <a:lumMod val="50000"/>
                  </a:schemeClr>
                </a:solidFill>
              </a:rPr>
              <a:t> 548/2104</a:t>
            </a:r>
            <a:r>
              <a:rPr lang="it-IT" sz="2400" dirty="0">
                <a:solidFill>
                  <a:schemeClr val="bg1">
                    <a:lumMod val="65000"/>
                  </a:schemeClr>
                </a:solidFill>
                <a:latin typeface="Arial Narrow" pitchFamily="34" charset="0"/>
              </a:rPr>
              <a:t/>
            </a:r>
            <a:br>
              <a:rPr lang="it-IT" sz="2400" dirty="0">
                <a:solidFill>
                  <a:schemeClr val="bg1">
                    <a:lumMod val="65000"/>
                  </a:schemeClr>
                </a:solidFill>
                <a:latin typeface="Arial Narrow" pitchFamily="34" charset="0"/>
              </a:rPr>
            </a:br>
            <a:endParaRPr lang="en-US"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491407695"/>
              </p:ext>
            </p:extLst>
          </p:nvPr>
        </p:nvGraphicFramePr>
        <p:xfrm>
          <a:off x="2057400" y="1676400"/>
          <a:ext cx="4953000" cy="4648208"/>
        </p:xfrm>
        <a:graphic>
          <a:graphicData uri="http://schemas.openxmlformats.org/drawingml/2006/table">
            <a:tbl>
              <a:tblPr firstRow="1" firstCol="1" bandRow="1" bandCol="1">
                <a:tableStyleId>{5C22544A-7EE6-4342-B048-85BDC9FD1C3A}</a:tableStyleId>
              </a:tblPr>
              <a:tblGrid>
                <a:gridCol w="825500"/>
                <a:gridCol w="825500"/>
                <a:gridCol w="825500"/>
                <a:gridCol w="825500"/>
                <a:gridCol w="825500"/>
                <a:gridCol w="825500"/>
              </a:tblGrid>
              <a:tr h="290513">
                <a:tc rowSpan="2">
                  <a:txBody>
                    <a:bodyPr/>
                    <a:lstStyle/>
                    <a:p>
                      <a:pPr algn="ctr" rtl="0" fontAlgn="ctr"/>
                      <a:r>
                        <a:rPr lang="en-US" sz="1600" u="none" strike="noStrike" dirty="0">
                          <a:effectLst/>
                          <a:latin typeface="Arial Narrow" panose="020B0606020202030204" pitchFamily="34" charset="0"/>
                        </a:rPr>
                        <a:t>Rated power</a:t>
                      </a:r>
                      <a:endParaRPr lang="en-US" sz="1600" b="1" i="0" u="none" strike="noStrike" dirty="0">
                        <a:solidFill>
                          <a:srgbClr val="FFFFFF"/>
                        </a:solidFill>
                        <a:effectLst/>
                        <a:latin typeface="Arial Narrow" panose="020B0606020202030204" pitchFamily="34" charset="0"/>
                      </a:endParaRPr>
                    </a:p>
                  </a:txBody>
                  <a:tcPr marL="9525" marR="9525" marT="9525" marB="0" anchor="ctr"/>
                </a:tc>
                <a:tc gridSpan="2">
                  <a:txBody>
                    <a:bodyPr/>
                    <a:lstStyle/>
                    <a:p>
                      <a:pPr algn="ctr" rtl="0" fontAlgn="ctr"/>
                      <a:r>
                        <a:rPr lang="en-US" sz="1600" u="none" strike="noStrike">
                          <a:effectLst/>
                          <a:latin typeface="Arial Narrow" panose="020B0606020202030204" pitchFamily="34" charset="0"/>
                        </a:rPr>
                        <a:t>P</a:t>
                      </a:r>
                      <a:r>
                        <a:rPr lang="en-US" sz="1600" u="none" strike="noStrike" baseline="-25000">
                          <a:effectLst/>
                          <a:latin typeface="Arial Narrow" panose="020B0606020202030204" pitchFamily="34" charset="0"/>
                        </a:rPr>
                        <a:t>K</a:t>
                      </a:r>
                      <a:endParaRPr lang="en-US" sz="1600" b="1" i="0" u="none" strike="noStrike">
                        <a:solidFill>
                          <a:srgbClr val="FFFFFF"/>
                        </a:solidFill>
                        <a:effectLst/>
                        <a:latin typeface="Arial Narrow" panose="020B0606020202030204" pitchFamily="34" charset="0"/>
                      </a:endParaRPr>
                    </a:p>
                  </a:txBody>
                  <a:tcPr marL="9525" marR="9525" marT="9525" marB="0" anchor="ctr"/>
                </a:tc>
                <a:tc hMerge="1">
                  <a:txBody>
                    <a:bodyPr/>
                    <a:lstStyle/>
                    <a:p>
                      <a:endParaRPr lang="en-US"/>
                    </a:p>
                  </a:txBody>
                  <a:tcPr/>
                </a:tc>
                <a:tc>
                  <a:txBody>
                    <a:bodyPr/>
                    <a:lstStyle/>
                    <a:p>
                      <a:pPr algn="ctr" rtl="0" fontAlgn="ctr"/>
                      <a:r>
                        <a:rPr lang="en-US" sz="1600" u="none" strike="noStrike">
                          <a:effectLst/>
                          <a:latin typeface="Arial Narrow" panose="020B0606020202030204" pitchFamily="34" charset="0"/>
                        </a:rPr>
                        <a:t> </a:t>
                      </a:r>
                      <a:endParaRPr lang="en-US" sz="1600" b="1" i="0" u="none" strike="noStrike">
                        <a:solidFill>
                          <a:srgbClr val="FFFFFF"/>
                        </a:solidFill>
                        <a:effectLst/>
                        <a:latin typeface="Arial Narrow" panose="020B0606020202030204" pitchFamily="34" charset="0"/>
                      </a:endParaRPr>
                    </a:p>
                  </a:txBody>
                  <a:tcPr marL="9525" marR="9525" marT="9525" marB="0" anchor="ctr"/>
                </a:tc>
                <a:tc gridSpan="2">
                  <a:txBody>
                    <a:bodyPr/>
                    <a:lstStyle/>
                    <a:p>
                      <a:pPr algn="ctr" rtl="0" fontAlgn="ctr"/>
                      <a:r>
                        <a:rPr lang="en-US" sz="1600" u="none" strike="noStrike">
                          <a:effectLst/>
                          <a:latin typeface="Arial Narrow" panose="020B0606020202030204" pitchFamily="34" charset="0"/>
                        </a:rPr>
                        <a:t>P</a:t>
                      </a:r>
                      <a:r>
                        <a:rPr lang="en-US" sz="1600" u="none" strike="noStrike" baseline="-25000">
                          <a:effectLst/>
                          <a:latin typeface="Arial Narrow" panose="020B0606020202030204" pitchFamily="34" charset="0"/>
                        </a:rPr>
                        <a:t>O </a:t>
                      </a:r>
                      <a:endParaRPr lang="en-US" sz="1600" b="1" i="0" u="none" strike="noStrike">
                        <a:solidFill>
                          <a:srgbClr val="FFFFFF"/>
                        </a:solidFill>
                        <a:effectLst/>
                        <a:latin typeface="Arial Narrow" panose="020B0606020202030204" pitchFamily="34" charset="0"/>
                      </a:endParaRPr>
                    </a:p>
                  </a:txBody>
                  <a:tcPr marL="9525" marR="9525" marT="9525" marB="0" anchor="ctr"/>
                </a:tc>
                <a:tc hMerge="1">
                  <a:txBody>
                    <a:bodyPr/>
                    <a:lstStyle/>
                    <a:p>
                      <a:endParaRPr lang="en-US"/>
                    </a:p>
                  </a:txBody>
                  <a:tcPr/>
                </a:tc>
              </a:tr>
              <a:tr h="290513">
                <a:tc vMerge="1">
                  <a:txBody>
                    <a:bodyPr/>
                    <a:lstStyle/>
                    <a:p>
                      <a:endParaRPr lang="en-US"/>
                    </a:p>
                  </a:txBody>
                  <a:tcPr/>
                </a:tc>
                <a:tc>
                  <a:txBody>
                    <a:bodyPr/>
                    <a:lstStyle/>
                    <a:p>
                      <a:pPr algn="ctr" rtl="0" fontAlgn="ctr"/>
                      <a:r>
                        <a:rPr lang="en-US" sz="1600" b="1" u="none" strike="noStrike" dirty="0" err="1">
                          <a:effectLst/>
                          <a:latin typeface="Arial Narrow" panose="020B0606020202030204" pitchFamily="34" charset="0"/>
                        </a:rPr>
                        <a:t>A</a:t>
                      </a:r>
                      <a:r>
                        <a:rPr lang="en-US" sz="1600" b="1" u="none" strike="noStrike" baseline="-25000" dirty="0" err="1">
                          <a:effectLst/>
                          <a:latin typeface="Arial Narrow" panose="020B0606020202030204" pitchFamily="34" charset="0"/>
                        </a:rPr>
                        <a:t>k</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B</a:t>
                      </a:r>
                      <a:r>
                        <a:rPr lang="en-US" sz="1600" b="1" u="none" strike="noStrike" baseline="-25000" dirty="0">
                          <a:effectLst/>
                          <a:latin typeface="Arial Narrow" panose="020B0606020202030204" pitchFamily="34" charset="0"/>
                        </a:rPr>
                        <a:t>k</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kVA</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a:effectLst/>
                          <a:latin typeface="Arial Narrow" panose="020B0606020202030204" pitchFamily="34" charset="0"/>
                        </a:rPr>
                        <a:t>W</a:t>
                      </a:r>
                      <a:endParaRPr lang="en-US" sz="16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a:effectLst/>
                          <a:latin typeface="Arial Narrow" panose="020B0606020202030204" pitchFamily="34" charset="0"/>
                        </a:rPr>
                        <a:t>W</a:t>
                      </a:r>
                      <a:endParaRPr lang="en-US" sz="16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a:effectLst/>
                          <a:latin typeface="Arial Narrow" panose="020B0606020202030204" pitchFamily="34" charset="0"/>
                        </a:rPr>
                        <a:t>W</a:t>
                      </a:r>
                      <a:endParaRPr lang="en-US" sz="16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a:effectLst/>
                          <a:latin typeface="Arial Narrow" panose="020B0606020202030204" pitchFamily="34" charset="0"/>
                        </a:rPr>
                        <a:t>W</a:t>
                      </a:r>
                      <a:endParaRPr lang="en-US" sz="1600" b="1"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W</a:t>
                      </a:r>
                      <a:endParaRPr lang="en-US" sz="1600" b="1"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 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1500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just" rtl="0" fontAlgn="ctr"/>
                      <a:r>
                        <a:rPr lang="en-US" sz="1600" u="none" strike="noStrike">
                          <a:effectLst/>
                          <a:latin typeface="Arial Narrow" panose="020B0606020202030204" pitchFamily="34" charset="0"/>
                        </a:rPr>
                        <a:t>1700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115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180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200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1800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2050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160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252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280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160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2600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2900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230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360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400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3400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3800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468</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520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400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4500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5500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430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675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750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630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7100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7600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630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990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1100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800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8000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750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1170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1300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1000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9000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890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1395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1550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1250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11000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1035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1620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1800</a:t>
                      </a:r>
                      <a:endParaRPr lang="en-US" sz="1600" b="0" i="0" u="none" strike="noStrike">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1600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13000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1265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1980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2200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2000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16000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1495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2340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2600</a:t>
                      </a:r>
                      <a:endParaRPr lang="en-US" sz="1600" b="0" i="0" u="none" strike="noStrike">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2500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19000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1780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2790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3100</a:t>
                      </a:r>
                      <a:endParaRPr lang="en-US" sz="1600" b="0" i="0" u="none" strike="noStrike">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3150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22000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 </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2185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3420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3800</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bl>
          </a:graphicData>
        </a:graphic>
      </p:graphicFrame>
      <p:sp>
        <p:nvSpPr>
          <p:cNvPr id="8" name="Symbol zastępczy zawartości 2"/>
          <p:cNvSpPr txBox="1">
            <a:spLocks/>
          </p:cNvSpPr>
          <p:nvPr/>
        </p:nvSpPr>
        <p:spPr>
          <a:xfrm rot="16200000">
            <a:off x="6956512" y="4168687"/>
            <a:ext cx="3384376" cy="5334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b="0" dirty="0" smtClean="0"/>
              <a:t>Dry type 1,1-24 kV</a:t>
            </a:r>
            <a:br>
              <a:rPr lang="en-GB" sz="1400" b="0" dirty="0" smtClean="0"/>
            </a:br>
            <a:r>
              <a:rPr lang="en-GB" sz="1400" b="0" dirty="0" smtClean="0"/>
              <a:t>TIER 1  - July 1</a:t>
            </a:r>
            <a:r>
              <a:rPr lang="en-GB" sz="1400" b="0" baseline="30000" dirty="0" smtClean="0"/>
              <a:t>st</a:t>
            </a:r>
            <a:r>
              <a:rPr lang="en-GB" sz="1400" b="0" dirty="0" smtClean="0"/>
              <a:t> 2015 </a:t>
            </a:r>
          </a:p>
        </p:txBody>
      </p:sp>
      <p:sp>
        <p:nvSpPr>
          <p:cNvPr id="9" name="Segnaposto contenuto 2"/>
          <p:cNvSpPr txBox="1">
            <a:spLocks/>
          </p:cNvSpPr>
          <p:nvPr/>
        </p:nvSpPr>
        <p:spPr bwMode="auto">
          <a:xfrm>
            <a:off x="2057400" y="6369533"/>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1400" b="1" dirty="0" smtClean="0">
                <a:solidFill>
                  <a:schemeClr val="bg1">
                    <a:lumMod val="65000"/>
                  </a:schemeClr>
                </a:solidFill>
                <a:latin typeface="Arial Narrow" pitchFamily="34" charset="0"/>
              </a:rPr>
              <a:t>EN50588-1</a:t>
            </a:r>
            <a:endParaRPr lang="it-IT" sz="1400" b="1" dirty="0">
              <a:solidFill>
                <a:schemeClr val="bg1">
                  <a:lumMod val="65000"/>
                </a:schemeClr>
              </a:solidFill>
              <a:latin typeface="Arial Narrow" pitchFamily="34" charset="0"/>
            </a:endParaRPr>
          </a:p>
        </p:txBody>
      </p:sp>
    </p:spTree>
    <p:extLst>
      <p:ext uri="{BB962C8B-B14F-4D97-AF65-F5344CB8AC3E}">
        <p14:creationId xmlns:p14="http://schemas.microsoft.com/office/powerpoint/2010/main" val="864960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883" y="404811"/>
            <a:ext cx="7164535" cy="852489"/>
          </a:xfrm>
        </p:spPr>
        <p:txBody>
          <a:bodyPr>
            <a:normAutofit fontScale="90000"/>
          </a:bodyPr>
          <a:lstStyle/>
          <a:p>
            <a:r>
              <a:rPr lang="it-IT" sz="2400" dirty="0" err="1">
                <a:solidFill>
                  <a:schemeClr val="accent6">
                    <a:lumMod val="50000"/>
                  </a:schemeClr>
                </a:solidFill>
              </a:rPr>
              <a:t>Max</a:t>
            </a:r>
            <a:r>
              <a:rPr lang="it-IT" sz="2400" dirty="0">
                <a:solidFill>
                  <a:schemeClr val="accent6">
                    <a:lumMod val="50000"/>
                  </a:schemeClr>
                </a:solidFill>
              </a:rPr>
              <a:t> </a:t>
            </a:r>
            <a:r>
              <a:rPr lang="it-IT" sz="2400" dirty="0" err="1">
                <a:solidFill>
                  <a:schemeClr val="accent6">
                    <a:lumMod val="50000"/>
                  </a:schemeClr>
                </a:solidFill>
              </a:rPr>
              <a:t>Losses</a:t>
            </a:r>
            <a:r>
              <a:rPr lang="it-IT" sz="2400" dirty="0">
                <a:solidFill>
                  <a:schemeClr val="accent6">
                    <a:lumMod val="50000"/>
                  </a:schemeClr>
                </a:solidFill>
              </a:rPr>
              <a:t> </a:t>
            </a:r>
            <a:r>
              <a:rPr lang="it-IT" sz="2400" dirty="0" smtClean="0">
                <a:solidFill>
                  <a:schemeClr val="accent6">
                    <a:lumMod val="50000"/>
                  </a:schemeClr>
                </a:solidFill>
              </a:rPr>
              <a:t>Dry </a:t>
            </a:r>
            <a:r>
              <a:rPr lang="it-IT" sz="2400" dirty="0" err="1" smtClean="0">
                <a:solidFill>
                  <a:schemeClr val="accent6">
                    <a:lumMod val="50000"/>
                  </a:schemeClr>
                </a:solidFill>
              </a:rPr>
              <a:t>type</a:t>
            </a:r>
            <a:r>
              <a:rPr lang="it-IT" sz="2400" dirty="0" smtClean="0">
                <a:solidFill>
                  <a:schemeClr val="accent6">
                    <a:lumMod val="50000"/>
                  </a:schemeClr>
                </a:solidFill>
              </a:rPr>
              <a:t> </a:t>
            </a:r>
            <a:r>
              <a:rPr lang="en-GB" sz="2400" dirty="0" err="1">
                <a:solidFill>
                  <a:schemeClr val="accent6">
                    <a:lumMod val="50000"/>
                  </a:schemeClr>
                </a:solidFill>
              </a:rPr>
              <a:t>Sr</a:t>
            </a:r>
            <a:r>
              <a:rPr lang="en-GB" sz="2400" dirty="0">
                <a:solidFill>
                  <a:schemeClr val="accent6">
                    <a:lumMod val="50000"/>
                  </a:schemeClr>
                </a:solidFill>
              </a:rPr>
              <a:t> ≤3150 kVA</a:t>
            </a:r>
            <a:br>
              <a:rPr lang="en-GB" sz="2400" dirty="0">
                <a:solidFill>
                  <a:schemeClr val="accent6">
                    <a:lumMod val="50000"/>
                  </a:schemeClr>
                </a:solidFill>
              </a:rPr>
            </a:br>
            <a:r>
              <a:rPr lang="it-IT" sz="2400" dirty="0">
                <a:solidFill>
                  <a:schemeClr val="accent6">
                    <a:lumMod val="50000"/>
                  </a:schemeClr>
                </a:solidFill>
              </a:rPr>
              <a:t>EU </a:t>
            </a:r>
            <a:r>
              <a:rPr lang="it-IT" sz="2400" dirty="0" err="1">
                <a:solidFill>
                  <a:schemeClr val="accent6">
                    <a:lumMod val="50000"/>
                  </a:schemeClr>
                </a:solidFill>
              </a:rPr>
              <a:t>Regulation</a:t>
            </a:r>
            <a:r>
              <a:rPr lang="it-IT" sz="2400" dirty="0">
                <a:solidFill>
                  <a:schemeClr val="accent6">
                    <a:lumMod val="50000"/>
                  </a:schemeClr>
                </a:solidFill>
              </a:rPr>
              <a:t> 548/2104</a:t>
            </a:r>
            <a:r>
              <a:rPr lang="it-IT" sz="2400" dirty="0">
                <a:solidFill>
                  <a:schemeClr val="bg1">
                    <a:lumMod val="65000"/>
                  </a:schemeClr>
                </a:solidFill>
                <a:latin typeface="Arial Narrow" pitchFamily="34" charset="0"/>
              </a:rPr>
              <a:t/>
            </a:r>
            <a:br>
              <a:rPr lang="it-IT" sz="2400" dirty="0">
                <a:solidFill>
                  <a:schemeClr val="bg1">
                    <a:lumMod val="65000"/>
                  </a:schemeClr>
                </a:solidFill>
                <a:latin typeface="Arial Narrow" pitchFamily="34" charset="0"/>
              </a:rPr>
            </a:br>
            <a:endParaRPr lang="en-US"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310124116"/>
              </p:ext>
            </p:extLst>
          </p:nvPr>
        </p:nvGraphicFramePr>
        <p:xfrm>
          <a:off x="2057400" y="1676400"/>
          <a:ext cx="4953000" cy="4648208"/>
        </p:xfrm>
        <a:graphic>
          <a:graphicData uri="http://schemas.openxmlformats.org/drawingml/2006/table">
            <a:tbl>
              <a:tblPr firstRow="1" firstCol="1" bandRow="1" bandCol="1">
                <a:tableStyleId>{5C22544A-7EE6-4342-B048-85BDC9FD1C3A}</a:tableStyleId>
              </a:tblPr>
              <a:tblGrid>
                <a:gridCol w="825500"/>
                <a:gridCol w="825500"/>
                <a:gridCol w="825500"/>
                <a:gridCol w="825500"/>
                <a:gridCol w="825500"/>
                <a:gridCol w="825500"/>
              </a:tblGrid>
              <a:tr h="290513">
                <a:tc rowSpan="2">
                  <a:txBody>
                    <a:bodyPr/>
                    <a:lstStyle/>
                    <a:p>
                      <a:pPr algn="ctr" rtl="0" fontAlgn="ctr"/>
                      <a:r>
                        <a:rPr lang="en-US" sz="1600" u="none" strike="noStrike" dirty="0">
                          <a:effectLst/>
                          <a:latin typeface="Arial Narrow" panose="020B0606020202030204" pitchFamily="34" charset="0"/>
                        </a:rPr>
                        <a:t>Rated power</a:t>
                      </a:r>
                      <a:endParaRPr lang="en-US" sz="1600" b="1" i="0" u="none" strike="noStrike" dirty="0">
                        <a:solidFill>
                          <a:srgbClr val="FFFFFF"/>
                        </a:solidFill>
                        <a:effectLst/>
                        <a:latin typeface="Arial Narrow" panose="020B0606020202030204" pitchFamily="34" charset="0"/>
                      </a:endParaRPr>
                    </a:p>
                  </a:txBody>
                  <a:tcPr marL="9525" marR="9525" marT="9525" marB="0" anchor="ctr"/>
                </a:tc>
                <a:tc gridSpan="2">
                  <a:txBody>
                    <a:bodyPr/>
                    <a:lstStyle/>
                    <a:p>
                      <a:pPr algn="ctr" rtl="0" fontAlgn="ctr"/>
                      <a:r>
                        <a:rPr lang="en-US" sz="1600" u="none" strike="noStrike">
                          <a:effectLst/>
                          <a:latin typeface="Arial Narrow" panose="020B0606020202030204" pitchFamily="34" charset="0"/>
                        </a:rPr>
                        <a:t>P</a:t>
                      </a:r>
                      <a:r>
                        <a:rPr lang="en-US" sz="1600" u="none" strike="noStrike" baseline="-25000">
                          <a:effectLst/>
                          <a:latin typeface="Arial Narrow" panose="020B0606020202030204" pitchFamily="34" charset="0"/>
                        </a:rPr>
                        <a:t>K</a:t>
                      </a:r>
                      <a:endParaRPr lang="en-US" sz="1600" b="1" i="0" u="none" strike="noStrike">
                        <a:solidFill>
                          <a:srgbClr val="FFFFFF"/>
                        </a:solidFill>
                        <a:effectLst/>
                        <a:latin typeface="Arial Narrow" panose="020B0606020202030204" pitchFamily="34" charset="0"/>
                      </a:endParaRPr>
                    </a:p>
                  </a:txBody>
                  <a:tcPr marL="9525" marR="9525" marT="9525" marB="0" anchor="ctr"/>
                </a:tc>
                <a:tc hMerge="1">
                  <a:txBody>
                    <a:bodyPr/>
                    <a:lstStyle/>
                    <a:p>
                      <a:endParaRPr lang="en-US"/>
                    </a:p>
                  </a:txBody>
                  <a:tcPr/>
                </a:tc>
                <a:tc>
                  <a:txBody>
                    <a:bodyPr/>
                    <a:lstStyle/>
                    <a:p>
                      <a:pPr algn="ctr" rtl="0" fontAlgn="ctr"/>
                      <a:r>
                        <a:rPr lang="en-US" sz="1600" u="none" strike="noStrike">
                          <a:effectLst/>
                          <a:latin typeface="Arial Narrow" panose="020B0606020202030204" pitchFamily="34" charset="0"/>
                        </a:rPr>
                        <a:t> </a:t>
                      </a:r>
                      <a:endParaRPr lang="en-US" sz="1600" b="1" i="0" u="none" strike="noStrike">
                        <a:solidFill>
                          <a:srgbClr val="FFFFFF"/>
                        </a:solidFill>
                        <a:effectLst/>
                        <a:latin typeface="Arial Narrow" panose="020B0606020202030204" pitchFamily="34" charset="0"/>
                      </a:endParaRPr>
                    </a:p>
                  </a:txBody>
                  <a:tcPr marL="9525" marR="9525" marT="9525" marB="0" anchor="ctr"/>
                </a:tc>
                <a:tc gridSpan="2">
                  <a:txBody>
                    <a:bodyPr/>
                    <a:lstStyle/>
                    <a:p>
                      <a:pPr algn="ctr" rtl="0" fontAlgn="ctr"/>
                      <a:r>
                        <a:rPr lang="en-US" sz="1600" u="none" strike="noStrike">
                          <a:effectLst/>
                          <a:latin typeface="Arial Narrow" panose="020B0606020202030204" pitchFamily="34" charset="0"/>
                        </a:rPr>
                        <a:t>P</a:t>
                      </a:r>
                      <a:r>
                        <a:rPr lang="en-US" sz="1600" u="none" strike="noStrike" baseline="-25000">
                          <a:effectLst/>
                          <a:latin typeface="Arial Narrow" panose="020B0606020202030204" pitchFamily="34" charset="0"/>
                        </a:rPr>
                        <a:t>O </a:t>
                      </a:r>
                      <a:endParaRPr lang="en-US" sz="1600" b="1" i="0" u="none" strike="noStrike">
                        <a:solidFill>
                          <a:srgbClr val="FFFFFF"/>
                        </a:solidFill>
                        <a:effectLst/>
                        <a:latin typeface="Arial Narrow" panose="020B0606020202030204" pitchFamily="34" charset="0"/>
                      </a:endParaRPr>
                    </a:p>
                  </a:txBody>
                  <a:tcPr marL="9525" marR="9525" marT="9525" marB="0" anchor="ctr"/>
                </a:tc>
                <a:tc hMerge="1">
                  <a:txBody>
                    <a:bodyPr/>
                    <a:lstStyle/>
                    <a:p>
                      <a:endParaRPr lang="en-US"/>
                    </a:p>
                  </a:txBody>
                  <a:tcPr/>
                </a:tc>
              </a:tr>
              <a:tr h="290513">
                <a:tc vMerge="1">
                  <a:txBody>
                    <a:bodyPr/>
                    <a:lstStyle/>
                    <a:p>
                      <a:endParaRPr lang="en-US"/>
                    </a:p>
                  </a:txBody>
                  <a:tcPr/>
                </a:tc>
                <a:tc>
                  <a:txBody>
                    <a:bodyPr/>
                    <a:lstStyle/>
                    <a:p>
                      <a:pPr algn="ctr" rtl="0" fontAlgn="ctr"/>
                      <a:r>
                        <a:rPr lang="en-US" sz="1600" b="1" u="none" strike="noStrike" dirty="0" err="1">
                          <a:effectLst/>
                          <a:latin typeface="Arial Narrow" panose="020B0606020202030204" pitchFamily="34" charset="0"/>
                        </a:rPr>
                        <a:t>A</a:t>
                      </a:r>
                      <a:r>
                        <a:rPr lang="en-US" sz="1600" b="1" u="none" strike="noStrike" baseline="-25000" dirty="0" err="1">
                          <a:effectLst/>
                          <a:latin typeface="Arial Narrow" panose="020B0606020202030204" pitchFamily="34" charset="0"/>
                        </a:rPr>
                        <a:t>k</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B</a:t>
                      </a:r>
                      <a:r>
                        <a:rPr lang="en-US" sz="1600" b="1" u="none" strike="noStrike" baseline="-25000" dirty="0">
                          <a:effectLst/>
                          <a:latin typeface="Arial Narrow" panose="020B0606020202030204" pitchFamily="34" charset="0"/>
                        </a:rPr>
                        <a:t>k</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1" u="none" strike="noStrike" dirty="0">
                          <a:effectLst/>
                          <a:latin typeface="Arial Narrow" panose="020B0606020202030204" pitchFamily="34" charset="0"/>
                        </a:rPr>
                        <a:t>A</a:t>
                      </a:r>
                      <a:r>
                        <a:rPr lang="en-US" sz="1600" b="1" u="none" strike="noStrike" baseline="-25000" dirty="0">
                          <a:effectLst/>
                          <a:latin typeface="Arial Narrow" panose="020B0606020202030204" pitchFamily="34" charset="0"/>
                        </a:rPr>
                        <a:t>O</a:t>
                      </a:r>
                      <a:endParaRPr lang="en-US" sz="1600" b="1" i="0" u="none" strike="noStrike" dirty="0">
                        <a:solidFill>
                          <a:srgbClr val="000000"/>
                        </a:solidFill>
                        <a:effectLst/>
                        <a:latin typeface="Arial Narrow" panose="020B0606020202030204" pitchFamily="34" charset="0"/>
                      </a:endParaRP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kVA</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 50</a:t>
                      </a:r>
                      <a:endParaRPr lang="en-US" sz="1600" b="1" i="0" u="none" strike="noStrike">
                        <a:solidFill>
                          <a:srgbClr val="FFFFFF"/>
                        </a:solidFill>
                        <a:effectLst/>
                        <a:latin typeface="Arial Narrow" panose="020B0606020202030204" pitchFamily="34" charset="0"/>
                      </a:endParaRPr>
                    </a:p>
                  </a:txBody>
                  <a:tcPr marL="9525" marR="9525" marT="9525" marB="0" anchor="ctr"/>
                </a:tc>
                <a:tc rowSpan="13">
                  <a:txBody>
                    <a:bodyPr/>
                    <a:lstStyle/>
                    <a:p>
                      <a:pPr algn="ctr" rtl="0" fontAlgn="ctr"/>
                      <a:r>
                        <a:rPr lang="en-US" sz="1600" b="0" i="0" u="none" strike="noStrike" dirty="0" smtClean="0">
                          <a:solidFill>
                            <a:srgbClr val="000000"/>
                          </a:solidFill>
                          <a:effectLst/>
                          <a:latin typeface="Arial Narrow" panose="020B0606020202030204" pitchFamily="34" charset="0"/>
                        </a:rPr>
                        <a:t>100%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113%</a:t>
                      </a:r>
                    </a:p>
                  </a:txBody>
                  <a:tcPr marL="9525" marR="9525" marT="9525" marB="0" anchor="ctr"/>
                </a:tc>
                <a:tc rowSpan="13">
                  <a:txBody>
                    <a:bodyPr/>
                    <a:lstStyle/>
                    <a:p>
                      <a:pPr algn="ctr" rtl="0" fontAlgn="ctr"/>
                      <a:r>
                        <a:rPr lang="en-US" sz="1600" b="0" i="0" u="none" strike="noStrike" dirty="0" smtClean="0">
                          <a:solidFill>
                            <a:srgbClr val="000000"/>
                          </a:solidFill>
                          <a:effectLst/>
                          <a:latin typeface="Arial Narrow" panose="020B0606020202030204" pitchFamily="34" charset="0"/>
                        </a:rPr>
                        <a:t>100%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114%</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158%</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175%</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160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112%</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250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112%</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156%</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173%</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400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122%</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630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107%</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175%</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800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156%</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173%</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1000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1250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1600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2000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2500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174%</a:t>
                      </a:r>
                    </a:p>
                  </a:txBody>
                  <a:tcPr marL="9525" marR="9525" marT="9525" marB="0" anchor="ctr"/>
                </a:tc>
              </a:tr>
              <a:tr h="290513">
                <a:tc>
                  <a:txBody>
                    <a:bodyPr/>
                    <a:lstStyle/>
                    <a:p>
                      <a:pPr algn="ctr" rtl="0" fontAlgn="ctr"/>
                      <a:r>
                        <a:rPr lang="en-US" sz="1600" u="none" strike="noStrike">
                          <a:effectLst/>
                          <a:latin typeface="Arial Narrow" panose="020B0606020202030204" pitchFamily="34" charset="0"/>
                        </a:rPr>
                        <a:t>3150</a:t>
                      </a:r>
                      <a:endParaRPr lang="en-US" sz="1600" b="1" i="0" u="none" strike="noStrike">
                        <a:solidFill>
                          <a:srgbClr val="FFFFFF"/>
                        </a:solidFill>
                        <a:effectLst/>
                        <a:latin typeface="Arial Narrow" panose="020B0606020202030204" pitchFamily="34" charset="0"/>
                      </a:endParaRP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 </a:t>
                      </a:r>
                    </a:p>
                  </a:txBody>
                  <a:tcPr marL="9525" marR="9525" marT="9525" marB="0" anchor="ctr"/>
                </a:tc>
                <a:tc vMerge="1">
                  <a:txBody>
                    <a:bodyPr/>
                    <a:lstStyle/>
                    <a:p>
                      <a:pPr algn="ctr" rtl="0" fontAlgn="ct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b="0" i="0" u="none" strike="noStrike">
                          <a:solidFill>
                            <a:srgbClr val="000000"/>
                          </a:solidFill>
                          <a:effectLst/>
                          <a:latin typeface="Arial Narrow" panose="020B0606020202030204" pitchFamily="34" charset="0"/>
                        </a:rPr>
                        <a:t>157%</a:t>
                      </a:r>
                    </a:p>
                  </a:txBody>
                  <a:tcPr marL="9525" marR="9525" marT="9525" marB="0" anchor="ctr"/>
                </a:tc>
                <a:tc>
                  <a:txBody>
                    <a:bodyPr/>
                    <a:lstStyle/>
                    <a:p>
                      <a:pPr algn="ctr" rtl="0" fontAlgn="ctr"/>
                      <a:r>
                        <a:rPr lang="en-US" sz="1600" b="0" i="0" u="none" strike="noStrike" dirty="0">
                          <a:solidFill>
                            <a:srgbClr val="000000"/>
                          </a:solidFill>
                          <a:effectLst/>
                          <a:latin typeface="Arial Narrow" panose="020B0606020202030204" pitchFamily="34" charset="0"/>
                        </a:rPr>
                        <a:t>174%</a:t>
                      </a:r>
                    </a:p>
                  </a:txBody>
                  <a:tcPr marL="9525" marR="9525" marT="9525" marB="0" anchor="ctr"/>
                </a:tc>
              </a:tr>
            </a:tbl>
          </a:graphicData>
        </a:graphic>
      </p:graphicFrame>
      <p:sp>
        <p:nvSpPr>
          <p:cNvPr id="8" name="Symbol zastępczy zawartości 2"/>
          <p:cNvSpPr txBox="1">
            <a:spLocks/>
          </p:cNvSpPr>
          <p:nvPr/>
        </p:nvSpPr>
        <p:spPr>
          <a:xfrm rot="16200000">
            <a:off x="6956512" y="4168687"/>
            <a:ext cx="3384376" cy="5334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b="0" dirty="0" smtClean="0"/>
              <a:t>Dry type 1,1-24 kV</a:t>
            </a:r>
            <a:br>
              <a:rPr lang="en-GB" sz="1400" b="0" dirty="0" smtClean="0"/>
            </a:br>
            <a:r>
              <a:rPr lang="en-GB" sz="1400" b="0" dirty="0" smtClean="0"/>
              <a:t>TIER 1  - July 1</a:t>
            </a:r>
            <a:r>
              <a:rPr lang="en-GB" sz="1400" b="0" baseline="30000" dirty="0" smtClean="0"/>
              <a:t>st</a:t>
            </a:r>
            <a:r>
              <a:rPr lang="en-GB" sz="1400" b="0" dirty="0" smtClean="0"/>
              <a:t> 2015 </a:t>
            </a:r>
          </a:p>
        </p:txBody>
      </p:sp>
      <p:sp>
        <p:nvSpPr>
          <p:cNvPr id="9" name="Segnaposto contenuto 2"/>
          <p:cNvSpPr txBox="1">
            <a:spLocks/>
          </p:cNvSpPr>
          <p:nvPr/>
        </p:nvSpPr>
        <p:spPr bwMode="auto">
          <a:xfrm>
            <a:off x="2057400" y="6369533"/>
            <a:ext cx="2230119" cy="334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1400" b="1" dirty="0" smtClean="0">
                <a:solidFill>
                  <a:schemeClr val="bg1">
                    <a:lumMod val="65000"/>
                  </a:schemeClr>
                </a:solidFill>
                <a:latin typeface="Arial Narrow" pitchFamily="34" charset="0"/>
              </a:rPr>
              <a:t>EN50588-1</a:t>
            </a:r>
            <a:endParaRPr lang="it-IT" sz="1400" b="1" dirty="0">
              <a:solidFill>
                <a:schemeClr val="bg1">
                  <a:lumMod val="65000"/>
                </a:schemeClr>
              </a:solidFill>
              <a:latin typeface="Arial Narrow" pitchFamily="34" charset="0"/>
            </a:endParaRPr>
          </a:p>
        </p:txBody>
      </p:sp>
      <p:sp>
        <p:nvSpPr>
          <p:cNvPr id="6" name="Rectangle 3"/>
          <p:cNvSpPr>
            <a:spLocks noChangeArrowheads="1"/>
          </p:cNvSpPr>
          <p:nvPr/>
        </p:nvSpPr>
        <p:spPr bwMode="auto">
          <a:xfrm>
            <a:off x="2884583" y="2525617"/>
            <a:ext cx="838200" cy="3810008"/>
          </a:xfrm>
          <a:prstGeom prst="rect">
            <a:avLst/>
          </a:prstGeom>
          <a:solidFill>
            <a:srgbClr val="33CC33">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3"/>
          <p:cNvSpPr>
            <a:spLocks noChangeArrowheads="1"/>
          </p:cNvSpPr>
          <p:nvPr/>
        </p:nvSpPr>
        <p:spPr bwMode="auto">
          <a:xfrm>
            <a:off x="4539868" y="2537491"/>
            <a:ext cx="838200" cy="3810008"/>
          </a:xfrm>
          <a:prstGeom prst="rect">
            <a:avLst/>
          </a:prstGeom>
          <a:solidFill>
            <a:srgbClr val="33CC33">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54687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solidFill>
                  <a:schemeClr val="accent6">
                    <a:lumMod val="50000"/>
                  </a:schemeClr>
                </a:solidFill>
              </a:rPr>
              <a:t>Max</a:t>
            </a:r>
            <a:r>
              <a:rPr lang="it-IT" sz="2800" dirty="0">
                <a:solidFill>
                  <a:schemeClr val="accent6">
                    <a:lumMod val="50000"/>
                  </a:schemeClr>
                </a:solidFill>
              </a:rPr>
              <a:t> </a:t>
            </a:r>
            <a:r>
              <a:rPr lang="it-IT" sz="2800" dirty="0" err="1">
                <a:solidFill>
                  <a:schemeClr val="accent6">
                    <a:lumMod val="50000"/>
                  </a:schemeClr>
                </a:solidFill>
              </a:rPr>
              <a:t>Losses</a:t>
            </a:r>
            <a:r>
              <a:rPr lang="it-IT" sz="2800" dirty="0">
                <a:solidFill>
                  <a:schemeClr val="accent6">
                    <a:lumMod val="50000"/>
                  </a:schemeClr>
                </a:solidFill>
              </a:rPr>
              <a:t> </a:t>
            </a:r>
            <a:r>
              <a:rPr lang="en-GB" sz="2800" dirty="0" err="1" smtClean="0">
                <a:solidFill>
                  <a:schemeClr val="accent6">
                    <a:lumMod val="50000"/>
                  </a:schemeClr>
                </a:solidFill>
              </a:rPr>
              <a:t>Sr</a:t>
            </a:r>
            <a:r>
              <a:rPr lang="en-GB" sz="2800" dirty="0" smtClean="0">
                <a:solidFill>
                  <a:schemeClr val="accent6">
                    <a:lumMod val="50000"/>
                  </a:schemeClr>
                </a:solidFill>
              </a:rPr>
              <a:t> </a:t>
            </a:r>
            <a:r>
              <a:rPr lang="en-GB" sz="2800" dirty="0">
                <a:solidFill>
                  <a:schemeClr val="accent6">
                    <a:lumMod val="50000"/>
                  </a:schemeClr>
                </a:solidFill>
              </a:rPr>
              <a:t>≤3150 kVA</a:t>
            </a:r>
            <a:br>
              <a:rPr lang="en-GB" sz="2800" dirty="0">
                <a:solidFill>
                  <a:schemeClr val="accent6">
                    <a:lumMod val="50000"/>
                  </a:schemeClr>
                </a:solidFill>
              </a:rPr>
            </a:br>
            <a:r>
              <a:rPr lang="it-IT" sz="2800" dirty="0">
                <a:solidFill>
                  <a:schemeClr val="accent6">
                    <a:lumMod val="50000"/>
                  </a:schemeClr>
                </a:solidFill>
              </a:rPr>
              <a:t>EU </a:t>
            </a:r>
            <a:r>
              <a:rPr lang="it-IT" sz="2800" dirty="0" err="1">
                <a:solidFill>
                  <a:schemeClr val="accent6">
                    <a:lumMod val="50000"/>
                  </a:schemeClr>
                </a:solidFill>
              </a:rPr>
              <a:t>Regulation</a:t>
            </a:r>
            <a:r>
              <a:rPr lang="it-IT" sz="2800" dirty="0">
                <a:solidFill>
                  <a:schemeClr val="accent6">
                    <a:lumMod val="50000"/>
                  </a:schemeClr>
                </a:solidFill>
              </a:rPr>
              <a:t> 548/2104</a:t>
            </a:r>
            <a:endParaRPr lang="en-US"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11235173"/>
              </p:ext>
            </p:extLst>
          </p:nvPr>
        </p:nvGraphicFramePr>
        <p:xfrm>
          <a:off x="2971800" y="1981200"/>
          <a:ext cx="2984501" cy="4418013"/>
        </p:xfrm>
        <a:graphic>
          <a:graphicData uri="http://schemas.openxmlformats.org/drawingml/2006/table">
            <a:tbl>
              <a:tblPr firstRow="1" firstCol="1" bandRow="1" bandCol="1">
                <a:tableStyleId>{5C22544A-7EE6-4342-B048-85BDC9FD1C3A}</a:tableStyleId>
              </a:tblPr>
              <a:tblGrid>
                <a:gridCol w="906684"/>
                <a:gridCol w="1074516"/>
                <a:gridCol w="1003301"/>
              </a:tblGrid>
              <a:tr h="306660">
                <a:tc>
                  <a:txBody>
                    <a:bodyPr/>
                    <a:lstStyle/>
                    <a:p>
                      <a:pPr algn="ctr" rtl="0" fontAlgn="ctr"/>
                      <a:r>
                        <a:rPr lang="en-US" sz="1600" u="none" strike="noStrike">
                          <a:effectLst/>
                          <a:latin typeface="Arial Narrow" panose="020B0606020202030204" pitchFamily="34" charset="0"/>
                        </a:rPr>
                        <a:t>Sr</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A</a:t>
                      </a:r>
                      <a:r>
                        <a:rPr lang="en-US" sz="1600" u="none" strike="noStrike" baseline="-25000">
                          <a:effectLst/>
                          <a:latin typeface="Arial Narrow" panose="020B0606020202030204" pitchFamily="34" charset="0"/>
                        </a:rPr>
                        <a:t>k</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AAA</a:t>
                      </a:r>
                      <a:r>
                        <a:rPr lang="en-US" sz="1600" u="none" strike="noStrike" baseline="-25000">
                          <a:effectLst/>
                          <a:latin typeface="Arial Narrow" panose="020B0606020202030204" pitchFamily="34" charset="0"/>
                        </a:rPr>
                        <a:t>O</a:t>
                      </a:r>
                      <a:endParaRPr lang="en-US" sz="1600" b="0" i="0" u="none" strike="noStrike">
                        <a:solidFill>
                          <a:srgbClr val="000000"/>
                        </a:solidFill>
                        <a:effectLst/>
                        <a:latin typeface="Arial Narrow" panose="020B0606020202030204" pitchFamily="34" charset="0"/>
                      </a:endParaRPr>
                    </a:p>
                  </a:txBody>
                  <a:tcPr marL="9525" marR="9525" marT="9525" marB="0" anchor="ctr"/>
                </a:tc>
              </a:tr>
              <a:tr h="306660">
                <a:tc>
                  <a:txBody>
                    <a:bodyPr/>
                    <a:lstStyle/>
                    <a:p>
                      <a:pPr algn="ctr" rtl="0" fontAlgn="ctr"/>
                      <a:r>
                        <a:rPr lang="en-US" sz="1600" u="none" strike="noStrike">
                          <a:effectLst/>
                          <a:latin typeface="Arial Narrow" panose="020B0606020202030204" pitchFamily="34" charset="0"/>
                        </a:rPr>
                        <a:t>kVA</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 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200%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256%</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100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144%</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213%</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160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153%</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219%</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250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145%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200%</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400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161%</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239%</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630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218%</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286%</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800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205%</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288%</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1000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196%</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297%</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1250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183%</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314%</a:t>
                      </a:r>
                      <a:endParaRPr lang="en-US" sz="1600" b="0" i="0" u="none" strike="noStrike">
                        <a:solidFill>
                          <a:srgbClr val="000000"/>
                        </a:solidFill>
                        <a:effectLst/>
                        <a:latin typeface="Arial Narrow" panose="020B0606020202030204" pitchFamily="34" charset="0"/>
                      </a:endParaRPr>
                    </a:p>
                  </a:txBody>
                  <a:tcPr marL="9525" marR="9525" marT="9525" marB="0" anchor="ctr"/>
                </a:tc>
              </a:tr>
              <a:tr h="296085">
                <a:tc>
                  <a:txBody>
                    <a:bodyPr/>
                    <a:lstStyle/>
                    <a:p>
                      <a:pPr algn="ctr" rtl="0" fontAlgn="ctr"/>
                      <a:r>
                        <a:rPr lang="en-US" sz="1600" u="none" strike="noStrike">
                          <a:effectLst/>
                          <a:latin typeface="Arial Narrow" panose="020B0606020202030204" pitchFamily="34" charset="0"/>
                        </a:rPr>
                        <a:t>1600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171%</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324%</a:t>
                      </a:r>
                      <a:endParaRPr lang="en-US" sz="1600" b="0" i="0" u="none" strike="noStrike">
                        <a:solidFill>
                          <a:srgbClr val="000000"/>
                        </a:solidFill>
                        <a:effectLst/>
                        <a:latin typeface="Arial Narrow" panose="020B0606020202030204" pitchFamily="34" charset="0"/>
                      </a:endParaRPr>
                    </a:p>
                  </a:txBody>
                  <a:tcPr marL="9525" marR="9525" marT="9525" marB="0" anchor="ctr"/>
                </a:tc>
              </a:tr>
              <a:tr h="281281">
                <a:tc>
                  <a:txBody>
                    <a:bodyPr/>
                    <a:lstStyle/>
                    <a:p>
                      <a:pPr algn="ctr" rtl="0" fontAlgn="ctr"/>
                      <a:r>
                        <a:rPr lang="en-US" sz="1600" u="none" strike="noStrike">
                          <a:effectLst/>
                          <a:latin typeface="Arial Narrow" panose="020B0606020202030204" pitchFamily="34" charset="0"/>
                        </a:rPr>
                        <a:t>2000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168%</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311%</a:t>
                      </a:r>
                      <a:endParaRPr lang="en-US" sz="1600" b="0" i="0" u="none" strike="noStrike">
                        <a:solidFill>
                          <a:srgbClr val="000000"/>
                        </a:solidFill>
                        <a:effectLst/>
                        <a:latin typeface="Arial Narrow" panose="020B0606020202030204" pitchFamily="34" charset="0"/>
                      </a:endParaRPr>
                    </a:p>
                  </a:txBody>
                  <a:tcPr marL="9525" marR="9525" marT="9525" marB="0" anchor="ctr"/>
                </a:tc>
              </a:tr>
              <a:tr h="281281">
                <a:tc>
                  <a:txBody>
                    <a:bodyPr/>
                    <a:lstStyle/>
                    <a:p>
                      <a:pPr algn="ctr" rtl="0" fontAlgn="ctr"/>
                      <a:r>
                        <a:rPr lang="en-US" sz="1600" u="none" strike="noStrike">
                          <a:effectLst/>
                          <a:latin typeface="Arial Narrow" panose="020B0606020202030204" pitchFamily="34" charset="0"/>
                        </a:rPr>
                        <a:t>2500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158%</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297%</a:t>
                      </a:r>
                      <a:endParaRPr lang="en-US" sz="1600" b="0" i="0" u="none" strike="noStrike">
                        <a:solidFill>
                          <a:srgbClr val="000000"/>
                        </a:solidFill>
                        <a:effectLst/>
                        <a:latin typeface="Arial Narrow" panose="020B0606020202030204" pitchFamily="34" charset="0"/>
                      </a:endParaRPr>
                    </a:p>
                  </a:txBody>
                  <a:tcPr marL="9525" marR="9525" marT="9525" marB="0" anchor="ctr"/>
                </a:tc>
              </a:tr>
              <a:tr h="281281">
                <a:tc>
                  <a:txBody>
                    <a:bodyPr/>
                    <a:lstStyle/>
                    <a:p>
                      <a:pPr algn="ctr" rtl="0" fontAlgn="ctr"/>
                      <a:r>
                        <a:rPr lang="en-US" sz="1600" u="none" strike="noStrike">
                          <a:effectLst/>
                          <a:latin typeface="Arial Narrow" panose="020B0606020202030204" pitchFamily="34" charset="0"/>
                        </a:rPr>
                        <a:t>3150</a:t>
                      </a:r>
                      <a:endParaRPr lang="en-US" sz="1600" b="1" i="0" u="none" strike="noStrike">
                        <a:solidFill>
                          <a:srgbClr val="FFFFFF"/>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a:effectLst/>
                          <a:latin typeface="Arial Narrow" panose="020B0606020202030204" pitchFamily="34" charset="0"/>
                        </a:rPr>
                        <a:t>147%</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rtl="0" fontAlgn="ctr"/>
                      <a:r>
                        <a:rPr lang="en-US" sz="1600" u="none" strike="noStrike" dirty="0">
                          <a:effectLst/>
                          <a:latin typeface="Arial Narrow" panose="020B0606020202030204" pitchFamily="34" charset="0"/>
                        </a:rPr>
                        <a:t>299%</a:t>
                      </a:r>
                      <a:endParaRPr lang="en-US" sz="1600" b="0" i="0" u="none" strike="noStrike" dirty="0">
                        <a:solidFill>
                          <a:srgbClr val="000000"/>
                        </a:solidFill>
                        <a:effectLst/>
                        <a:latin typeface="Arial Narrow" panose="020B0606020202030204" pitchFamily="34" charset="0"/>
                      </a:endParaRPr>
                    </a:p>
                  </a:txBody>
                  <a:tcPr marL="9525" marR="9525" marT="9525" marB="0" anchor="ctr"/>
                </a:tc>
              </a:tr>
            </a:tbl>
          </a:graphicData>
        </a:graphic>
      </p:graphicFrame>
      <p:sp>
        <p:nvSpPr>
          <p:cNvPr id="7" name="Symbol zastępczy zawartości 2"/>
          <p:cNvSpPr txBox="1">
            <a:spLocks/>
          </p:cNvSpPr>
          <p:nvPr/>
        </p:nvSpPr>
        <p:spPr>
          <a:xfrm rot="16200000">
            <a:off x="6956512" y="4168687"/>
            <a:ext cx="3384376" cy="533400"/>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smtClean="0"/>
              <a:t>Dry type / Liquid immersed 1,1-24 kV</a:t>
            </a:r>
            <a:br>
              <a:rPr lang="en-GB" sz="1400" dirty="0" smtClean="0"/>
            </a:br>
            <a:r>
              <a:rPr lang="en-GB" sz="1400" b="0" dirty="0" smtClean="0"/>
              <a:t>TIER 1  - July 1</a:t>
            </a:r>
            <a:r>
              <a:rPr lang="en-GB" sz="1400" b="0" baseline="30000" dirty="0" smtClean="0"/>
              <a:t>st</a:t>
            </a:r>
            <a:r>
              <a:rPr lang="en-GB" sz="1400" b="0" dirty="0" smtClean="0"/>
              <a:t> 2015 </a:t>
            </a:r>
          </a:p>
        </p:txBody>
      </p:sp>
    </p:spTree>
    <p:extLst>
      <p:ext uri="{BB962C8B-B14F-4D97-AF65-F5344CB8AC3E}">
        <p14:creationId xmlns:p14="http://schemas.microsoft.com/office/powerpoint/2010/main" val="784493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04802" y="588999"/>
            <a:ext cx="6319837" cy="803201"/>
          </a:xfrm>
        </p:spPr>
        <p:txBody>
          <a:bodyPr/>
          <a:lstStyle/>
          <a:p>
            <a:r>
              <a:rPr lang="it-IT" dirty="0" smtClean="0"/>
              <a:t>Medium </a:t>
            </a:r>
            <a:r>
              <a:rPr lang="it-IT" dirty="0" err="1" smtClean="0"/>
              <a:t>Power</a:t>
            </a:r>
            <a:r>
              <a:rPr lang="it-IT" dirty="0" smtClean="0"/>
              <a:t> Transformer</a:t>
            </a:r>
            <a:endParaRPr lang="en-US" dirty="0"/>
          </a:p>
        </p:txBody>
      </p:sp>
      <p:sp>
        <p:nvSpPr>
          <p:cNvPr id="29" name="Segnaposto contenuto 2"/>
          <p:cNvSpPr txBox="1">
            <a:spLocks/>
          </p:cNvSpPr>
          <p:nvPr/>
        </p:nvSpPr>
        <p:spPr>
          <a:xfrm>
            <a:off x="2411760" y="5766522"/>
            <a:ext cx="1152128" cy="504055"/>
          </a:xfrm>
          <a:prstGeom prst="rect">
            <a:avLst/>
          </a:prstGeom>
        </p:spPr>
        <p:txBody>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t-IT" sz="2400" smtClean="0">
                <a:latin typeface="Arial Narrow" pitchFamily="34" charset="0"/>
              </a:rPr>
              <a:t>5 kVA</a:t>
            </a:r>
            <a:endParaRPr lang="it-IT" sz="2400" dirty="0">
              <a:latin typeface="Arial Narrow" pitchFamily="34" charset="0"/>
            </a:endParaRPr>
          </a:p>
        </p:txBody>
      </p:sp>
      <p:sp>
        <p:nvSpPr>
          <p:cNvPr id="30" name="Segnaposto numero diapositiva 3"/>
          <p:cNvSpPr>
            <a:spLocks noGrp="1"/>
          </p:cNvSpPr>
          <p:nvPr>
            <p:ph type="sldNum" sz="quarter" idx="12"/>
          </p:nvPr>
        </p:nvSpPr>
        <p:spPr>
          <a:xfrm>
            <a:off x="431800" y="6453188"/>
            <a:ext cx="252000" cy="273050"/>
          </a:xfrm>
        </p:spPr>
        <p:txBody>
          <a:bodyPr/>
          <a:lstStyle/>
          <a:p>
            <a:pPr>
              <a:defRPr/>
            </a:pPr>
            <a:fld id="{B777F290-8628-4B9A-AE36-09E680D7D994}" type="slidenum">
              <a:rPr lang="it-IT" smtClean="0"/>
              <a:pPr>
                <a:defRPr/>
              </a:pPr>
              <a:t>47</a:t>
            </a:fld>
            <a:endParaRPr lang="it-IT"/>
          </a:p>
        </p:txBody>
      </p:sp>
      <p:sp>
        <p:nvSpPr>
          <p:cNvPr id="31" name="Rettangolo 30"/>
          <p:cNvSpPr/>
          <p:nvPr/>
        </p:nvSpPr>
        <p:spPr>
          <a:xfrm>
            <a:off x="2699792" y="1752600"/>
            <a:ext cx="648072" cy="399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347864" y="5528830"/>
            <a:ext cx="1791816" cy="22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699792" y="4020854"/>
            <a:ext cx="2439888" cy="17281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endCxn id="43" idx="3"/>
          </p:cNvCxnSpPr>
          <p:nvPr/>
        </p:nvCxnSpPr>
        <p:spPr>
          <a:xfrm>
            <a:off x="4949180" y="5736346"/>
            <a:ext cx="1670229"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
        <p:nvSpPr>
          <p:cNvPr id="35" name="Segnaposto contenuto 2"/>
          <p:cNvSpPr txBox="1">
            <a:spLocks/>
          </p:cNvSpPr>
          <p:nvPr/>
        </p:nvSpPr>
        <p:spPr bwMode="auto">
          <a:xfrm>
            <a:off x="4932040" y="576174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40 MVA</a:t>
            </a:r>
            <a:endParaRPr lang="it-IT" sz="2400" dirty="0">
              <a:latin typeface="Arial Narrow" pitchFamily="34" charset="0"/>
            </a:endParaRPr>
          </a:p>
        </p:txBody>
      </p:sp>
      <p:sp>
        <p:nvSpPr>
          <p:cNvPr id="36" name="Segnaposto contenuto 2"/>
          <p:cNvSpPr txBox="1">
            <a:spLocks/>
          </p:cNvSpPr>
          <p:nvPr/>
        </p:nvSpPr>
        <p:spPr bwMode="auto">
          <a:xfrm>
            <a:off x="6804248" y="5731570"/>
            <a:ext cx="57606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err="1" smtClean="0">
                <a:latin typeface="Arial Narrow" pitchFamily="34" charset="0"/>
              </a:rPr>
              <a:t>Sr</a:t>
            </a:r>
            <a:endParaRPr lang="it-IT" sz="2400" dirty="0">
              <a:latin typeface="Arial Narrow" pitchFamily="34" charset="0"/>
            </a:endParaRPr>
          </a:p>
        </p:txBody>
      </p:sp>
      <p:sp>
        <p:nvSpPr>
          <p:cNvPr id="37" name="Segnaposto contenuto 2"/>
          <p:cNvSpPr txBox="1">
            <a:spLocks/>
          </p:cNvSpPr>
          <p:nvPr/>
        </p:nvSpPr>
        <p:spPr bwMode="auto">
          <a:xfrm>
            <a:off x="1403648" y="524499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1,1 </a:t>
            </a:r>
            <a:r>
              <a:rPr lang="it-IT" sz="2400" dirty="0" err="1" smtClean="0">
                <a:latin typeface="Arial Narrow" pitchFamily="34" charset="0"/>
              </a:rPr>
              <a:t>kV</a:t>
            </a:r>
            <a:endParaRPr lang="it-IT" sz="2400" dirty="0">
              <a:latin typeface="Arial Narrow" pitchFamily="34" charset="0"/>
            </a:endParaRPr>
          </a:p>
        </p:txBody>
      </p:sp>
      <p:sp>
        <p:nvSpPr>
          <p:cNvPr id="38" name="Segnaposto contenuto 2"/>
          <p:cNvSpPr txBox="1">
            <a:spLocks/>
          </p:cNvSpPr>
          <p:nvPr/>
        </p:nvSpPr>
        <p:spPr bwMode="auto">
          <a:xfrm>
            <a:off x="1403648" y="376882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36 </a:t>
            </a:r>
            <a:r>
              <a:rPr lang="it-IT" sz="2400" dirty="0" err="1" smtClean="0">
                <a:latin typeface="Arial Narrow" pitchFamily="34" charset="0"/>
              </a:rPr>
              <a:t>kV</a:t>
            </a:r>
            <a:endParaRPr lang="it-IT" sz="2400" dirty="0">
              <a:latin typeface="Arial Narrow" pitchFamily="34" charset="0"/>
            </a:endParaRPr>
          </a:p>
        </p:txBody>
      </p:sp>
      <p:sp>
        <p:nvSpPr>
          <p:cNvPr id="39" name="Segnaposto contenuto 2"/>
          <p:cNvSpPr txBox="1">
            <a:spLocks/>
          </p:cNvSpPr>
          <p:nvPr/>
        </p:nvSpPr>
        <p:spPr bwMode="auto">
          <a:xfrm>
            <a:off x="1376137" y="1932623"/>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err="1" smtClean="0">
                <a:latin typeface="Arial Narrow" pitchFamily="34" charset="0"/>
              </a:rPr>
              <a:t>Um</a:t>
            </a:r>
            <a:endParaRPr lang="it-IT" sz="2400" dirty="0">
              <a:latin typeface="Arial Narrow" pitchFamily="34" charset="0"/>
            </a:endParaRPr>
          </a:p>
        </p:txBody>
      </p:sp>
      <p:sp>
        <p:nvSpPr>
          <p:cNvPr id="41" name="Segnaposto contenuto 2"/>
          <p:cNvSpPr txBox="1">
            <a:spLocks/>
          </p:cNvSpPr>
          <p:nvPr/>
        </p:nvSpPr>
        <p:spPr bwMode="auto">
          <a:xfrm>
            <a:off x="5232715" y="2796718"/>
            <a:ext cx="1499525"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L</a:t>
            </a:r>
            <a:br>
              <a:rPr lang="it-IT" sz="4000" b="1" dirty="0" smtClean="0">
                <a:latin typeface="Arial Narrow" pitchFamily="34" charset="0"/>
              </a:rPr>
            </a:br>
            <a:endParaRPr lang="it-IT" sz="2800" b="1" dirty="0">
              <a:solidFill>
                <a:schemeClr val="bg1">
                  <a:lumMod val="50000"/>
                </a:schemeClr>
              </a:solidFill>
              <a:latin typeface="Arial Narrow" pitchFamily="34" charset="0"/>
            </a:endParaRPr>
          </a:p>
        </p:txBody>
      </p:sp>
      <p:sp>
        <p:nvSpPr>
          <p:cNvPr id="42" name="Triangolo isoscele 41"/>
          <p:cNvSpPr/>
          <p:nvPr/>
        </p:nvSpPr>
        <p:spPr>
          <a:xfrm>
            <a:off x="2627784" y="1752601"/>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Triangolo isoscele 42"/>
          <p:cNvSpPr/>
          <p:nvPr/>
        </p:nvSpPr>
        <p:spPr>
          <a:xfrm rot="5400000">
            <a:off x="6889439" y="5394308"/>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3347864" y="4020854"/>
            <a:ext cx="895907" cy="150797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egnaposto contenuto 2"/>
          <p:cNvSpPr txBox="1">
            <a:spLocks/>
          </p:cNvSpPr>
          <p:nvPr/>
        </p:nvSpPr>
        <p:spPr bwMode="auto">
          <a:xfrm>
            <a:off x="3538364" y="5755557"/>
            <a:ext cx="1406986"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3150 </a:t>
            </a:r>
            <a:r>
              <a:rPr lang="it-IT" sz="2400" dirty="0" err="1" smtClean="0">
                <a:latin typeface="Arial Narrow" pitchFamily="34" charset="0"/>
              </a:rPr>
              <a:t>kVA</a:t>
            </a:r>
            <a:endParaRPr lang="it-IT" sz="2400" dirty="0">
              <a:latin typeface="Arial Narrow" pitchFamily="34" charset="0"/>
            </a:endParaRPr>
          </a:p>
        </p:txBody>
      </p:sp>
      <p:grpSp>
        <p:nvGrpSpPr>
          <p:cNvPr id="2" name="Gruppo 1"/>
          <p:cNvGrpSpPr/>
          <p:nvPr/>
        </p:nvGrpSpPr>
        <p:grpSpPr>
          <a:xfrm>
            <a:off x="3832648" y="3939135"/>
            <a:ext cx="1714500" cy="1686402"/>
            <a:chOff x="4991100" y="4495800"/>
            <a:chExt cx="1714500" cy="1686402"/>
          </a:xfrm>
        </p:grpSpPr>
        <p:sp>
          <p:nvSpPr>
            <p:cNvPr id="6" name="Ovale 5"/>
            <p:cNvSpPr/>
            <p:nvPr/>
          </p:nvSpPr>
          <p:spPr>
            <a:xfrm>
              <a:off x="5181600" y="4711699"/>
              <a:ext cx="1295400" cy="12900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cxnSp>
          <p:nvCxnSpPr>
            <p:cNvPr id="8" name="Connettore 1 7"/>
            <p:cNvCxnSpPr/>
            <p:nvPr/>
          </p:nvCxnSpPr>
          <p:spPr>
            <a:xfrm>
              <a:off x="5829300" y="4495800"/>
              <a:ext cx="0" cy="1686402"/>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Connettore 1 9"/>
            <p:cNvCxnSpPr/>
            <p:nvPr/>
          </p:nvCxnSpPr>
          <p:spPr>
            <a:xfrm flipH="1">
              <a:off x="4991100" y="5356700"/>
              <a:ext cx="1714500" cy="0"/>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40" name="Segnaposto contenuto 2"/>
          <p:cNvSpPr txBox="1">
            <a:spLocks/>
          </p:cNvSpPr>
          <p:nvPr/>
        </p:nvSpPr>
        <p:spPr bwMode="auto">
          <a:xfrm>
            <a:off x="3561081" y="4127500"/>
            <a:ext cx="2230119"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solidFill>
                  <a:schemeClr val="bg1"/>
                </a:solidFill>
                <a:latin typeface="Arial Narrow" pitchFamily="34" charset="0"/>
              </a:rPr>
              <a:t>ML</a:t>
            </a:r>
            <a:r>
              <a:rPr lang="it-IT" sz="4000" b="1" dirty="0" smtClean="0">
                <a:latin typeface="Arial Narrow" pitchFamily="34" charset="0"/>
              </a:rPr>
              <a:t/>
            </a:r>
            <a:br>
              <a:rPr lang="it-IT" sz="4000" b="1" dirty="0" smtClean="0">
                <a:latin typeface="Arial Narrow" pitchFamily="34" charset="0"/>
              </a:rPr>
            </a:br>
            <a:r>
              <a:rPr lang="it-IT" sz="2800" b="1" dirty="0" smtClean="0">
                <a:solidFill>
                  <a:schemeClr val="bg1"/>
                </a:solidFill>
                <a:latin typeface="Arial Narrow" pitchFamily="34" charset="0"/>
              </a:rPr>
              <a:t>Medium</a:t>
            </a:r>
            <a:endParaRPr lang="it-IT" sz="4000" b="1" dirty="0">
              <a:solidFill>
                <a:schemeClr val="bg1"/>
              </a:solidFill>
              <a:latin typeface="Arial Narrow" pitchFamily="34" charset="0"/>
            </a:endParaRPr>
          </a:p>
        </p:txBody>
      </p:sp>
    </p:spTree>
    <p:extLst>
      <p:ext uri="{BB962C8B-B14F-4D97-AF65-F5344CB8AC3E}">
        <p14:creationId xmlns:p14="http://schemas.microsoft.com/office/powerpoint/2010/main" val="4186411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r>
              <a:rPr lang="it-IT" sz="1800" dirty="0" smtClean="0"/>
              <a:t>Minimum </a:t>
            </a:r>
            <a:r>
              <a:rPr lang="it-IT" sz="1800" dirty="0" err="1" smtClean="0"/>
              <a:t>efficiency</a:t>
            </a:r>
            <a:r>
              <a:rPr lang="it-IT" sz="1800" dirty="0" smtClean="0">
                <a:solidFill>
                  <a:srgbClr val="000099"/>
                </a:solidFill>
              </a:rPr>
              <a:t/>
            </a:r>
            <a:br>
              <a:rPr lang="it-IT" sz="1800" dirty="0" smtClean="0">
                <a:solidFill>
                  <a:srgbClr val="000099"/>
                </a:solidFill>
              </a:rPr>
            </a:br>
            <a:r>
              <a:rPr lang="en-GB" dirty="0" smtClean="0"/>
              <a:t>Peak Efficiency Index</a:t>
            </a:r>
          </a:p>
        </p:txBody>
      </p:sp>
      <mc:AlternateContent xmlns:mc="http://schemas.openxmlformats.org/markup-compatibility/2006" xmlns:a14="http://schemas.microsoft.com/office/drawing/2010/main">
        <mc:Choice Requires="a14">
          <p:sp>
            <p:nvSpPr>
              <p:cNvPr id="6" name="Rettangolo 5"/>
              <p:cNvSpPr/>
              <p:nvPr/>
            </p:nvSpPr>
            <p:spPr>
              <a:xfrm>
                <a:off x="1752600" y="2209800"/>
                <a:ext cx="4950296" cy="18705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000099"/>
                          </a:solidFill>
                        </a:rPr>
                        <m:t>PEI</m:t>
                      </m:r>
                      <m:r>
                        <m:rPr>
                          <m:nor/>
                        </m:rPr>
                        <a:rPr lang="en-US" sz="2800" smtClean="0">
                          <a:solidFill>
                            <a:srgbClr val="000099"/>
                          </a:solidFill>
                        </a:rPr>
                        <m:t> = 1 </m:t>
                      </m:r>
                      <m:r>
                        <m:rPr>
                          <m:nor/>
                        </m:rPr>
                        <a:rPr lang="en-US" sz="2800" i="1" smtClean="0">
                          <a:solidFill>
                            <a:srgbClr val="000099"/>
                          </a:solidFill>
                        </a:rPr>
                        <m:t>−</m:t>
                      </m:r>
                      <m:f>
                        <m:fPr>
                          <m:ctrlPr>
                            <a:rPr lang="it-IT" sz="2800" i="1">
                              <a:solidFill>
                                <a:srgbClr val="000099"/>
                              </a:solidFill>
                              <a:latin typeface="Cambria Math"/>
                            </a:rPr>
                          </m:ctrlPr>
                        </m:fPr>
                        <m:num>
                          <m:r>
                            <m:rPr>
                              <m:nor/>
                            </m:rPr>
                            <a:rPr lang="en-US" sz="2800">
                              <a:solidFill>
                                <a:srgbClr val="000099"/>
                              </a:solidFill>
                            </a:rPr>
                            <m:t>2(</m:t>
                          </m:r>
                          <m:sSub>
                            <m:sSubPr>
                              <m:ctrlPr>
                                <a:rPr lang="it-IT" sz="2800" i="1">
                                  <a:solidFill>
                                    <a:srgbClr val="000099"/>
                                  </a:solidFill>
                                  <a:latin typeface="Cambria Math"/>
                                </a:rPr>
                              </m:ctrlPr>
                            </m:sSubPr>
                            <m:e>
                              <m:r>
                                <m:rPr>
                                  <m:nor/>
                                </m:rPr>
                                <a:rPr lang="en-US" sz="2800">
                                  <a:solidFill>
                                    <a:srgbClr val="000099"/>
                                  </a:solidFill>
                                </a:rPr>
                                <m:t>P</m:t>
                              </m:r>
                            </m:e>
                            <m:sub>
                              <m:r>
                                <m:rPr>
                                  <m:nor/>
                                </m:rPr>
                                <a:rPr lang="en-US" sz="2800">
                                  <a:solidFill>
                                    <a:srgbClr val="000099"/>
                                  </a:solidFill>
                                </a:rPr>
                                <m:t>0</m:t>
                              </m:r>
                            </m:sub>
                          </m:sSub>
                          <m:r>
                            <m:rPr>
                              <m:nor/>
                            </m:rPr>
                            <a:rPr lang="en-US" sz="2800">
                              <a:solidFill>
                                <a:srgbClr val="000099"/>
                              </a:solidFill>
                            </a:rPr>
                            <m:t>+</m:t>
                          </m:r>
                          <m:sSub>
                            <m:sSubPr>
                              <m:ctrlPr>
                                <a:rPr lang="it-IT" sz="2800" i="1">
                                  <a:solidFill>
                                    <a:srgbClr val="000099"/>
                                  </a:solidFill>
                                  <a:latin typeface="Cambria Math"/>
                                </a:rPr>
                              </m:ctrlPr>
                            </m:sSubPr>
                            <m:e>
                              <m:r>
                                <m:rPr>
                                  <m:nor/>
                                </m:rPr>
                                <a:rPr lang="en-US" sz="2800">
                                  <a:solidFill>
                                    <a:srgbClr val="000099"/>
                                  </a:solidFill>
                                </a:rPr>
                                <m:t>P</m:t>
                              </m:r>
                            </m:e>
                            <m:sub>
                              <m:r>
                                <m:rPr>
                                  <m:nor/>
                                </m:rPr>
                                <a:rPr lang="en-US" sz="2800">
                                  <a:solidFill>
                                    <a:srgbClr val="000099"/>
                                  </a:solidFill>
                                </a:rPr>
                                <m:t>c</m:t>
                              </m:r>
                              <m:r>
                                <m:rPr>
                                  <m:nor/>
                                </m:rPr>
                                <a:rPr lang="en-US" sz="2800">
                                  <a:solidFill>
                                    <a:srgbClr val="000099"/>
                                  </a:solidFill>
                                </a:rPr>
                                <m:t>0</m:t>
                              </m:r>
                            </m:sub>
                          </m:sSub>
                          <m:r>
                            <m:rPr>
                              <m:nor/>
                            </m:rPr>
                            <a:rPr lang="en-US" sz="2800">
                              <a:solidFill>
                                <a:srgbClr val="000099"/>
                              </a:solidFill>
                            </a:rPr>
                            <m:t>)</m:t>
                          </m:r>
                        </m:num>
                        <m:den>
                          <m:sSub>
                            <m:sSubPr>
                              <m:ctrlPr>
                                <a:rPr lang="it-IT" sz="2800" i="1">
                                  <a:solidFill>
                                    <a:srgbClr val="000099"/>
                                  </a:solidFill>
                                  <a:latin typeface="Cambria Math"/>
                                </a:rPr>
                              </m:ctrlPr>
                            </m:sSubPr>
                            <m:e>
                              <m:r>
                                <m:rPr>
                                  <m:nor/>
                                </m:rPr>
                                <a:rPr lang="en-US" sz="2800">
                                  <a:solidFill>
                                    <a:srgbClr val="000099"/>
                                  </a:solidFill>
                                </a:rPr>
                                <m:t>S</m:t>
                              </m:r>
                            </m:e>
                            <m:sub>
                              <m:r>
                                <m:rPr>
                                  <m:nor/>
                                </m:rPr>
                                <a:rPr lang="en-US" sz="2800">
                                  <a:solidFill>
                                    <a:srgbClr val="000099"/>
                                  </a:solidFill>
                                </a:rPr>
                                <m:t>r</m:t>
                              </m:r>
                            </m:sub>
                          </m:sSub>
                          <m:rad>
                            <m:radPr>
                              <m:degHide m:val="on"/>
                              <m:ctrlPr>
                                <a:rPr lang="it-IT" sz="2800" i="1">
                                  <a:solidFill>
                                    <a:srgbClr val="000099"/>
                                  </a:solidFill>
                                  <a:latin typeface="Cambria Math"/>
                                </a:rPr>
                              </m:ctrlPr>
                            </m:radPr>
                            <m:deg/>
                            <m:e>
                              <m:f>
                                <m:fPr>
                                  <m:ctrlPr>
                                    <a:rPr lang="it-IT" sz="2800" i="1">
                                      <a:solidFill>
                                        <a:srgbClr val="000099"/>
                                      </a:solidFill>
                                      <a:latin typeface="Cambria Math"/>
                                    </a:rPr>
                                  </m:ctrlPr>
                                </m:fPr>
                                <m:num>
                                  <m:sSub>
                                    <m:sSubPr>
                                      <m:ctrlPr>
                                        <a:rPr lang="it-IT" sz="2800" i="1">
                                          <a:solidFill>
                                            <a:srgbClr val="000099"/>
                                          </a:solidFill>
                                          <a:latin typeface="Cambria Math"/>
                                        </a:rPr>
                                      </m:ctrlPr>
                                    </m:sSubPr>
                                    <m:e>
                                      <m:r>
                                        <m:rPr>
                                          <m:nor/>
                                        </m:rPr>
                                        <a:rPr lang="en-US" sz="2800">
                                          <a:solidFill>
                                            <a:srgbClr val="000099"/>
                                          </a:solidFill>
                                        </a:rPr>
                                        <m:t>P</m:t>
                                      </m:r>
                                    </m:e>
                                    <m:sub>
                                      <m:r>
                                        <m:rPr>
                                          <m:nor/>
                                        </m:rPr>
                                        <a:rPr lang="en-US" sz="2800">
                                          <a:solidFill>
                                            <a:srgbClr val="000099"/>
                                          </a:solidFill>
                                        </a:rPr>
                                        <m:t>0</m:t>
                                      </m:r>
                                    </m:sub>
                                  </m:sSub>
                                  <m:r>
                                    <m:rPr>
                                      <m:nor/>
                                    </m:rPr>
                                    <a:rPr lang="en-US" sz="2800">
                                      <a:solidFill>
                                        <a:srgbClr val="000099"/>
                                      </a:solidFill>
                                    </a:rPr>
                                    <m:t>+</m:t>
                                  </m:r>
                                  <m:sSub>
                                    <m:sSubPr>
                                      <m:ctrlPr>
                                        <a:rPr lang="it-IT" sz="2800" i="1">
                                          <a:solidFill>
                                            <a:srgbClr val="000099"/>
                                          </a:solidFill>
                                          <a:latin typeface="Cambria Math"/>
                                        </a:rPr>
                                      </m:ctrlPr>
                                    </m:sSubPr>
                                    <m:e>
                                      <m:r>
                                        <m:rPr>
                                          <m:nor/>
                                        </m:rPr>
                                        <a:rPr lang="en-US" sz="2800">
                                          <a:solidFill>
                                            <a:srgbClr val="000099"/>
                                          </a:solidFill>
                                        </a:rPr>
                                        <m:t>P</m:t>
                                      </m:r>
                                    </m:e>
                                    <m:sub>
                                      <m:r>
                                        <m:rPr>
                                          <m:nor/>
                                        </m:rPr>
                                        <a:rPr lang="en-US" sz="2800">
                                          <a:solidFill>
                                            <a:srgbClr val="000099"/>
                                          </a:solidFill>
                                        </a:rPr>
                                        <m:t>c</m:t>
                                      </m:r>
                                      <m:r>
                                        <m:rPr>
                                          <m:nor/>
                                        </m:rPr>
                                        <a:rPr lang="en-US" sz="2800">
                                          <a:solidFill>
                                            <a:srgbClr val="000099"/>
                                          </a:solidFill>
                                        </a:rPr>
                                        <m:t>0</m:t>
                                      </m:r>
                                    </m:sub>
                                  </m:sSub>
                                </m:num>
                                <m:den>
                                  <m:sSub>
                                    <m:sSubPr>
                                      <m:ctrlPr>
                                        <a:rPr lang="it-IT" sz="2800" i="1">
                                          <a:solidFill>
                                            <a:srgbClr val="000099"/>
                                          </a:solidFill>
                                          <a:latin typeface="Cambria Math"/>
                                        </a:rPr>
                                      </m:ctrlPr>
                                    </m:sSubPr>
                                    <m:e>
                                      <m:r>
                                        <m:rPr>
                                          <m:nor/>
                                        </m:rPr>
                                        <a:rPr lang="en-US" sz="2800">
                                          <a:solidFill>
                                            <a:srgbClr val="000099"/>
                                          </a:solidFill>
                                        </a:rPr>
                                        <m:t>P</m:t>
                                      </m:r>
                                    </m:e>
                                    <m:sub>
                                      <m:r>
                                        <m:rPr>
                                          <m:nor/>
                                        </m:rPr>
                                        <a:rPr lang="en-US" sz="2800">
                                          <a:solidFill>
                                            <a:srgbClr val="000099"/>
                                          </a:solidFill>
                                        </a:rPr>
                                        <m:t>k</m:t>
                                      </m:r>
                                    </m:sub>
                                  </m:sSub>
                                </m:den>
                              </m:f>
                            </m:e>
                          </m:rad>
                        </m:den>
                      </m:f>
                      <m:r>
                        <m:rPr>
                          <m:nor/>
                        </m:rPr>
                        <a:rPr lang="en-US" sz="2800">
                          <a:solidFill>
                            <a:srgbClr val="000099"/>
                          </a:solidFill>
                        </a:rPr>
                        <m:t>   </m:t>
                      </m:r>
                    </m:oMath>
                  </m:oMathPara>
                </a14:m>
                <a:endParaRPr lang="it-IT" sz="2800" dirty="0">
                  <a:solidFill>
                    <a:srgbClr val="000099"/>
                  </a:solidFill>
                </a:endParaRPr>
              </a:p>
            </p:txBody>
          </p:sp>
        </mc:Choice>
        <mc:Fallback xmlns="">
          <p:sp>
            <p:nvSpPr>
              <p:cNvPr id="6" name="Rettangolo 5"/>
              <p:cNvSpPr>
                <a:spLocks noRot="1" noChangeAspect="1" noMove="1" noResize="1" noEditPoints="1" noAdjustHandles="1" noChangeArrowheads="1" noChangeShapeType="1" noTextEdit="1"/>
              </p:cNvSpPr>
              <p:nvPr/>
            </p:nvSpPr>
            <p:spPr>
              <a:xfrm>
                <a:off x="1752600" y="2209800"/>
                <a:ext cx="4950296" cy="1870512"/>
              </a:xfrm>
              <a:prstGeom prst="rect">
                <a:avLst/>
              </a:prstGeom>
              <a:blipFill rotWithShape="1">
                <a:blip r:embed="rId3"/>
                <a:stretch>
                  <a:fillRect/>
                </a:stretch>
              </a:blipFill>
            </p:spPr>
            <p:txBody>
              <a:bodyPr/>
              <a:lstStyle/>
              <a:p>
                <a:r>
                  <a:rPr lang="en-US">
                    <a:noFill/>
                  </a:rPr>
                  <a:t> </a:t>
                </a:r>
              </a:p>
            </p:txBody>
          </p:sp>
        </mc:Fallback>
      </mc:AlternateContent>
      <p:sp>
        <p:nvSpPr>
          <p:cNvPr id="8" name="Rectangle 3"/>
          <p:cNvSpPr txBox="1">
            <a:spLocks noChangeArrowheads="1"/>
          </p:cNvSpPr>
          <p:nvPr/>
        </p:nvSpPr>
        <p:spPr bwMode="auto">
          <a:xfrm>
            <a:off x="457200" y="4343400"/>
            <a:ext cx="8364165" cy="17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9900"/>
              </a:buClr>
              <a:buFont typeface="Arial" charset="0"/>
              <a:buChar char="–"/>
              <a:defRPr sz="2800">
                <a:solidFill>
                  <a:srgbClr val="000099"/>
                </a:solidFill>
                <a:latin typeface="+mn-lt"/>
              </a:defRPr>
            </a:lvl2pPr>
            <a:lvl3pPr marL="1143000" indent="-228600" algn="l" rtl="0" eaLnBrk="0" fontAlgn="base" hangingPunct="0">
              <a:spcBef>
                <a:spcPct val="20000"/>
              </a:spcBef>
              <a:spcAft>
                <a:spcPct val="0"/>
              </a:spcAft>
              <a:buClr>
                <a:srgbClr val="009900"/>
              </a:buClr>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lnSpc>
                <a:spcPct val="90000"/>
              </a:lnSpc>
            </a:pPr>
            <a:r>
              <a:rPr lang="en-US" sz="1800" dirty="0" smtClean="0">
                <a:solidFill>
                  <a:schemeClr val="bg1">
                    <a:lumMod val="50000"/>
                  </a:schemeClr>
                </a:solidFill>
                <a:latin typeface="Arial Narrow" pitchFamily="34" charset="0"/>
              </a:rPr>
              <a:t>P0 	= no load losses*</a:t>
            </a:r>
          </a:p>
          <a:p>
            <a:pPr>
              <a:lnSpc>
                <a:spcPct val="90000"/>
              </a:lnSpc>
            </a:pPr>
            <a:r>
              <a:rPr lang="en-US" sz="1800" dirty="0" smtClean="0">
                <a:solidFill>
                  <a:schemeClr val="bg1">
                    <a:lumMod val="50000"/>
                  </a:schemeClr>
                </a:solidFill>
                <a:latin typeface="Arial Narrow" pitchFamily="34" charset="0"/>
              </a:rPr>
              <a:t>Pc0	= electrical power required by the cooling system for no load operation</a:t>
            </a:r>
          </a:p>
          <a:p>
            <a:pPr>
              <a:lnSpc>
                <a:spcPct val="90000"/>
              </a:lnSpc>
            </a:pPr>
            <a:r>
              <a:rPr lang="en-US" sz="1800" dirty="0" err="1" smtClean="0">
                <a:solidFill>
                  <a:schemeClr val="bg1">
                    <a:lumMod val="50000"/>
                  </a:schemeClr>
                </a:solidFill>
                <a:latin typeface="Arial Narrow" pitchFamily="34" charset="0"/>
              </a:rPr>
              <a:t>Pk</a:t>
            </a:r>
            <a:r>
              <a:rPr lang="en-US" sz="1800" dirty="0" smtClean="0">
                <a:solidFill>
                  <a:schemeClr val="bg1">
                    <a:lumMod val="50000"/>
                  </a:schemeClr>
                </a:solidFill>
                <a:latin typeface="Arial Narrow" pitchFamily="34" charset="0"/>
              </a:rPr>
              <a:t>	= load losses* corrected to reference temperature**</a:t>
            </a:r>
          </a:p>
          <a:p>
            <a:pPr>
              <a:lnSpc>
                <a:spcPct val="90000"/>
              </a:lnSpc>
            </a:pPr>
            <a:r>
              <a:rPr lang="en-US" sz="1800" dirty="0" err="1" smtClean="0">
                <a:solidFill>
                  <a:schemeClr val="bg1">
                    <a:lumMod val="50000"/>
                  </a:schemeClr>
                </a:solidFill>
                <a:latin typeface="Arial Narrow" pitchFamily="34" charset="0"/>
              </a:rPr>
              <a:t>Sr</a:t>
            </a:r>
            <a:r>
              <a:rPr lang="en-US" sz="1800" dirty="0" smtClean="0">
                <a:solidFill>
                  <a:schemeClr val="bg1">
                    <a:lumMod val="50000"/>
                  </a:schemeClr>
                </a:solidFill>
                <a:latin typeface="Arial Narrow" pitchFamily="34" charset="0"/>
              </a:rPr>
              <a:t>	= rated power of the transformer on which </a:t>
            </a:r>
            <a:r>
              <a:rPr lang="en-US" sz="1800" dirty="0" err="1" smtClean="0">
                <a:solidFill>
                  <a:schemeClr val="bg1">
                    <a:lumMod val="50000"/>
                  </a:schemeClr>
                </a:solidFill>
                <a:latin typeface="Arial Narrow" pitchFamily="34" charset="0"/>
              </a:rPr>
              <a:t>Pk</a:t>
            </a:r>
            <a:r>
              <a:rPr lang="en-US" sz="1800" dirty="0" smtClean="0">
                <a:solidFill>
                  <a:schemeClr val="bg1">
                    <a:lumMod val="50000"/>
                  </a:schemeClr>
                </a:solidFill>
                <a:latin typeface="Arial Narrow" pitchFamily="34" charset="0"/>
              </a:rPr>
              <a:t> is based</a:t>
            </a:r>
            <a:r>
              <a:rPr lang="it-IT" sz="1800" dirty="0" smtClean="0">
                <a:solidFill>
                  <a:schemeClr val="bg1">
                    <a:lumMod val="50000"/>
                  </a:schemeClr>
                </a:solidFill>
                <a:latin typeface="Arial Narrow" pitchFamily="34" charset="0"/>
              </a:rPr>
              <a:t> </a:t>
            </a:r>
          </a:p>
          <a:p>
            <a:pPr>
              <a:lnSpc>
                <a:spcPct val="90000"/>
              </a:lnSpc>
            </a:pPr>
            <a:endParaRPr lang="it-IT" sz="1400" dirty="0" smtClean="0">
              <a:solidFill>
                <a:schemeClr val="bg1">
                  <a:lumMod val="50000"/>
                </a:schemeClr>
              </a:solidFill>
              <a:latin typeface="Arial Narrow" pitchFamily="34" charset="0"/>
            </a:endParaRPr>
          </a:p>
          <a:p>
            <a:pPr>
              <a:lnSpc>
                <a:spcPct val="90000"/>
              </a:lnSpc>
              <a:buFontTx/>
              <a:buNone/>
            </a:pPr>
            <a:r>
              <a:rPr lang="en-US" sz="1200" dirty="0" smtClean="0">
                <a:solidFill>
                  <a:schemeClr val="bg1">
                    <a:lumMod val="50000"/>
                  </a:schemeClr>
                </a:solidFill>
                <a:latin typeface="Arial Narrow" pitchFamily="34" charset="0"/>
              </a:rPr>
              <a:t>*  	measured at rated voltage and rated frequency, on the rated tap </a:t>
            </a:r>
          </a:p>
          <a:p>
            <a:pPr>
              <a:lnSpc>
                <a:spcPct val="90000"/>
              </a:lnSpc>
              <a:buFontTx/>
              <a:buNone/>
            </a:pPr>
            <a:r>
              <a:rPr lang="en-US" sz="1200" dirty="0" smtClean="0">
                <a:solidFill>
                  <a:schemeClr val="bg1">
                    <a:lumMod val="50000"/>
                  </a:schemeClr>
                </a:solidFill>
                <a:latin typeface="Arial Narrow" pitchFamily="34" charset="0"/>
              </a:rPr>
              <a:t>**  	20 °C + Average winding rise (i.e. 90 °C for OD cooled transformers, 85 °C for ON or OF cooled transformers)</a:t>
            </a:r>
            <a:endParaRPr lang="en-US" sz="1200" dirty="0">
              <a:solidFill>
                <a:schemeClr val="bg1">
                  <a:lumMod val="50000"/>
                </a:schemeClr>
              </a:solidFill>
              <a:latin typeface="Arial Narrow" pitchFamily="34" charset="0"/>
            </a:endParaRPr>
          </a:p>
        </p:txBody>
      </p:sp>
      <p:sp>
        <p:nvSpPr>
          <p:cNvPr id="2" name="投影片編號版面配置區 1"/>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48</a:t>
            </a:fld>
            <a:endParaRPr lang="zh-TW" altLang="en-US"/>
          </a:p>
        </p:txBody>
      </p:sp>
    </p:spTree>
    <p:extLst>
      <p:ext uri="{BB962C8B-B14F-4D97-AF65-F5344CB8AC3E}">
        <p14:creationId xmlns:p14="http://schemas.microsoft.com/office/powerpoint/2010/main" val="2543441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Minimum </a:t>
            </a:r>
            <a:r>
              <a:rPr lang="it-IT" sz="2400" dirty="0" err="1" smtClean="0"/>
              <a:t>efficiency</a:t>
            </a:r>
            <a:r>
              <a:rPr lang="it-IT" dirty="0" smtClean="0"/>
              <a:t/>
            </a:r>
            <a:br>
              <a:rPr lang="it-IT" dirty="0" smtClean="0"/>
            </a:br>
            <a:r>
              <a:rPr lang="it-IT" dirty="0" err="1" smtClean="0"/>
              <a:t>Peack</a:t>
            </a:r>
            <a:r>
              <a:rPr lang="it-IT" dirty="0" smtClean="0"/>
              <a:t> </a:t>
            </a:r>
            <a:r>
              <a:rPr lang="it-IT" dirty="0" err="1" smtClean="0"/>
              <a:t>efficiency</a:t>
            </a:r>
            <a:r>
              <a:rPr lang="it-IT" dirty="0" smtClean="0"/>
              <a:t> </a:t>
            </a:r>
            <a:r>
              <a:rPr lang="it-IT" dirty="0" err="1" smtClean="0"/>
              <a:t>index</a:t>
            </a:r>
            <a:endParaRPr lang="en-US" dirty="0"/>
          </a:p>
        </p:txBody>
      </p:sp>
      <p:sp>
        <p:nvSpPr>
          <p:cNvPr id="4" name="Segnaposto numero diapositiva 3"/>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49</a:t>
            </a:fld>
            <a:endParaRPr lang="zh-TW" altLang="en-US"/>
          </a:p>
        </p:txBody>
      </p:sp>
      <p:sp>
        <p:nvSpPr>
          <p:cNvPr id="6" name="Segnaposto contenuto 5"/>
          <p:cNvSpPr>
            <a:spLocks noGrp="1"/>
          </p:cNvSpPr>
          <p:nvPr>
            <p:ph idx="1"/>
          </p:nvPr>
        </p:nvSpPr>
        <p:spPr/>
        <p:txBody>
          <a:bodyPr/>
          <a:lstStyle/>
          <a:p>
            <a:pPr lvl="0"/>
            <a:r>
              <a:rPr lang="en-US" sz="2400" dirty="0" smtClean="0"/>
              <a:t>Also energy </a:t>
            </a:r>
            <a:r>
              <a:rPr lang="en-US" sz="2400" dirty="0"/>
              <a:t>performances of units required to transform reactive power only</a:t>
            </a:r>
          </a:p>
          <a:p>
            <a:pPr lvl="0"/>
            <a:r>
              <a:rPr lang="en-US" sz="2400" dirty="0" smtClean="0"/>
              <a:t>not </a:t>
            </a:r>
            <a:r>
              <a:rPr lang="en-US" sz="2400" dirty="0"/>
              <a:t>depending from the application but related to the product only</a:t>
            </a:r>
          </a:p>
          <a:p>
            <a:r>
              <a:rPr lang="en-US" sz="2400" dirty="0" smtClean="0"/>
              <a:t>mismatch </a:t>
            </a:r>
            <a:r>
              <a:rPr lang="en-US" sz="2400" dirty="0"/>
              <a:t>between the no load and load loss ratio which minimizes the transformer cost and the one which optimizes the energy performance during </a:t>
            </a:r>
            <a:r>
              <a:rPr lang="en-US" sz="2400" dirty="0" smtClean="0"/>
              <a:t>service</a:t>
            </a:r>
            <a:endParaRPr lang="en-US" sz="2400" dirty="0"/>
          </a:p>
          <a:p>
            <a:endParaRPr lang="en-US" sz="2400" dirty="0" smtClean="0"/>
          </a:p>
        </p:txBody>
      </p:sp>
    </p:spTree>
    <p:extLst>
      <p:ext uri="{BB962C8B-B14F-4D97-AF65-F5344CB8AC3E}">
        <p14:creationId xmlns:p14="http://schemas.microsoft.com/office/powerpoint/2010/main" val="171118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Policy </a:t>
            </a:r>
            <a:r>
              <a:rPr lang="it-IT" sz="2800" dirty="0" err="1" smtClean="0"/>
              <a:t>instruments</a:t>
            </a:r>
            <a:endParaRPr lang="en-US" sz="2800" dirty="0"/>
          </a:p>
        </p:txBody>
      </p:sp>
      <p:sp>
        <p:nvSpPr>
          <p:cNvPr id="3" name="Segnaposto contenuto 2"/>
          <p:cNvSpPr>
            <a:spLocks noGrp="1"/>
          </p:cNvSpPr>
          <p:nvPr>
            <p:ph idx="1"/>
          </p:nvPr>
        </p:nvSpPr>
        <p:spPr>
          <a:xfrm>
            <a:off x="457200" y="1828800"/>
            <a:ext cx="4618856" cy="4120480"/>
          </a:xfrm>
        </p:spPr>
        <p:txBody>
          <a:bodyPr>
            <a:noAutofit/>
          </a:bodyPr>
          <a:lstStyle/>
          <a:p>
            <a:pPr marL="457200" lvl="0" indent="-457200">
              <a:buFont typeface="+mj-lt"/>
              <a:buAutoNum type="arabicPeriod"/>
            </a:pPr>
            <a:r>
              <a:rPr lang="en-US" sz="2400" b="0" dirty="0"/>
              <a:t>Minimum Energy Performance Standards (MEPS</a:t>
            </a:r>
            <a:r>
              <a:rPr lang="en-US" sz="2400" b="0" dirty="0" smtClean="0"/>
              <a:t>)</a:t>
            </a:r>
          </a:p>
          <a:p>
            <a:pPr marL="457200" lvl="0" indent="-457200">
              <a:buFont typeface="+mj-lt"/>
              <a:buAutoNum type="arabicPeriod"/>
            </a:pPr>
            <a:r>
              <a:rPr lang="en-US" sz="2400" b="0" dirty="0" smtClean="0"/>
              <a:t>Voluntary </a:t>
            </a:r>
            <a:r>
              <a:rPr lang="en-US" sz="2400" b="0" dirty="0"/>
              <a:t>or mandatory product labelling </a:t>
            </a:r>
            <a:endParaRPr lang="en-US" sz="2400" b="0" dirty="0" smtClean="0"/>
          </a:p>
          <a:p>
            <a:pPr marL="457200" lvl="0" indent="-457200">
              <a:buFont typeface="+mj-lt"/>
              <a:buAutoNum type="arabicPeriod"/>
            </a:pPr>
            <a:r>
              <a:rPr lang="en-US" sz="2400" b="0" dirty="0" smtClean="0"/>
              <a:t>Financial </a:t>
            </a:r>
            <a:r>
              <a:rPr lang="en-US" sz="2400" b="0" dirty="0"/>
              <a:t>incentives, subsidies and tax breaks </a:t>
            </a:r>
            <a:endParaRPr lang="en-US" sz="2400" b="0" dirty="0" smtClean="0"/>
          </a:p>
          <a:p>
            <a:pPr marL="457200" indent="-457200">
              <a:buFont typeface="+mj-lt"/>
              <a:buAutoNum type="arabicPeriod"/>
            </a:pPr>
            <a:r>
              <a:rPr lang="en-US" sz="2400" b="0" dirty="0" smtClean="0"/>
              <a:t>Funding </a:t>
            </a:r>
            <a:r>
              <a:rPr lang="en-US" sz="2400" b="0" dirty="0"/>
              <a:t>of demonstration projects and research activities</a:t>
            </a:r>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5</a:t>
            </a:fld>
            <a:endParaRPr lang="zh-TW" altLang="en-US"/>
          </a:p>
        </p:txBody>
      </p:sp>
      <p:pic>
        <p:nvPicPr>
          <p:cNvPr id="69634" name="Picture 2" descr="http://www.zeusparty.com/image/data/110/22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996277"/>
            <a:ext cx="2692660" cy="269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06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
          <p:cNvSpPr>
            <a:spLocks noGrp="1"/>
          </p:cNvSpPr>
          <p:nvPr>
            <p:ph type="title"/>
          </p:nvPr>
        </p:nvSpPr>
        <p:spPr>
          <a:xfrm>
            <a:off x="392379" y="381000"/>
            <a:ext cx="8713787" cy="850106"/>
          </a:xfrm>
        </p:spPr>
        <p:txBody>
          <a:bodyPr/>
          <a:lstStyle/>
          <a:p>
            <a:r>
              <a:rPr lang="it-IT" sz="2000" dirty="0"/>
              <a:t>Minimum </a:t>
            </a:r>
            <a:r>
              <a:rPr lang="it-IT" sz="2000" dirty="0" err="1"/>
              <a:t>efficiency</a:t>
            </a:r>
            <a:r>
              <a:rPr lang="en-GB" dirty="0" smtClean="0"/>
              <a:t/>
            </a:r>
            <a:br>
              <a:rPr lang="en-GB" dirty="0" smtClean="0"/>
            </a:br>
            <a:r>
              <a:rPr lang="en-GB" dirty="0" smtClean="0"/>
              <a:t>Peak Efficiency Index</a:t>
            </a:r>
          </a:p>
        </p:txBody>
      </p:sp>
      <p:sp>
        <p:nvSpPr>
          <p:cNvPr id="8" name="Text Box 11"/>
          <p:cNvSpPr txBox="1">
            <a:spLocks noChangeArrowheads="1"/>
          </p:cNvSpPr>
          <p:nvPr/>
        </p:nvSpPr>
        <p:spPr bwMode="auto">
          <a:xfrm rot="16200000">
            <a:off x="556988" y="3979723"/>
            <a:ext cx="1725601" cy="461665"/>
          </a:xfrm>
          <a:prstGeom prst="rect">
            <a:avLst/>
          </a:prstGeom>
          <a:noFill/>
          <a:ln w="9525">
            <a:noFill/>
            <a:miter lim="800000"/>
            <a:headEnd/>
            <a:tailEnd/>
          </a:ln>
        </p:spPr>
        <p:txBody>
          <a:bodyPr wrap="none">
            <a:spAutoFit/>
          </a:bodyPr>
          <a:lstStyle/>
          <a:p>
            <a:r>
              <a:rPr lang="it-IT" sz="2400" dirty="0" err="1" smtClean="0">
                <a:solidFill>
                  <a:schemeClr val="accent6">
                    <a:lumMod val="50000"/>
                  </a:schemeClr>
                </a:solidFill>
                <a:latin typeface="Arial Narrow" panose="020B0606020202030204" pitchFamily="34" charset="0"/>
              </a:rPr>
              <a:t>Efficiency</a:t>
            </a:r>
            <a:r>
              <a:rPr lang="it-IT" sz="2400" dirty="0" smtClean="0">
                <a:solidFill>
                  <a:schemeClr val="accent6">
                    <a:lumMod val="50000"/>
                  </a:schemeClr>
                </a:solidFill>
                <a:latin typeface="Arial Narrow" panose="020B0606020202030204" pitchFamily="34" charset="0"/>
              </a:rPr>
              <a:t> (%)</a:t>
            </a:r>
            <a:endParaRPr lang="it-IT" sz="2400" dirty="0">
              <a:solidFill>
                <a:schemeClr val="accent6">
                  <a:lumMod val="50000"/>
                </a:schemeClr>
              </a:solidFill>
              <a:latin typeface="Arial Narrow" panose="020B0606020202030204" pitchFamily="34" charset="0"/>
            </a:endParaRPr>
          </a:p>
        </p:txBody>
      </p:sp>
      <p:sp>
        <p:nvSpPr>
          <p:cNvPr id="9" name="Rectangle 12"/>
          <p:cNvSpPr>
            <a:spLocks noChangeArrowheads="1"/>
          </p:cNvSpPr>
          <p:nvPr/>
        </p:nvSpPr>
        <p:spPr bwMode="auto">
          <a:xfrm>
            <a:off x="7540347" y="5786735"/>
            <a:ext cx="1140056" cy="461665"/>
          </a:xfrm>
          <a:prstGeom prst="rect">
            <a:avLst/>
          </a:prstGeom>
          <a:noFill/>
          <a:ln w="9525">
            <a:noFill/>
            <a:miter lim="800000"/>
            <a:headEnd/>
            <a:tailEnd/>
          </a:ln>
        </p:spPr>
        <p:txBody>
          <a:bodyPr wrap="none">
            <a:spAutoFit/>
          </a:bodyPr>
          <a:lstStyle/>
          <a:p>
            <a:r>
              <a:rPr lang="it-IT" sz="2400" dirty="0" err="1" smtClean="0">
                <a:solidFill>
                  <a:schemeClr val="accent6">
                    <a:lumMod val="50000"/>
                  </a:schemeClr>
                </a:solidFill>
                <a:latin typeface="Arial Narrow" panose="020B0606020202030204" pitchFamily="34" charset="0"/>
              </a:rPr>
              <a:t>Load</a:t>
            </a:r>
            <a:r>
              <a:rPr lang="it-IT" sz="2400" dirty="0" smtClean="0">
                <a:solidFill>
                  <a:schemeClr val="accent6">
                    <a:lumMod val="50000"/>
                  </a:schemeClr>
                </a:solidFill>
                <a:latin typeface="Arial Narrow" panose="020B0606020202030204" pitchFamily="34" charset="0"/>
              </a:rPr>
              <a:t>(%)</a:t>
            </a:r>
            <a:endParaRPr lang="it-IT" sz="2400" dirty="0">
              <a:solidFill>
                <a:schemeClr val="accent6">
                  <a:lumMod val="50000"/>
                </a:schemeClr>
              </a:solidFill>
              <a:latin typeface="Arial Narrow" panose="020B0606020202030204" pitchFamily="34" charset="0"/>
            </a:endParaRPr>
          </a:p>
        </p:txBody>
      </p:sp>
      <p:grpSp>
        <p:nvGrpSpPr>
          <p:cNvPr id="10" name="Group 8"/>
          <p:cNvGrpSpPr>
            <a:grpSpLocks/>
          </p:cNvGrpSpPr>
          <p:nvPr/>
        </p:nvGrpSpPr>
        <p:grpSpPr bwMode="auto">
          <a:xfrm>
            <a:off x="1760471" y="2717878"/>
            <a:ext cx="5462823" cy="2949706"/>
            <a:chOff x="1519" y="1162"/>
            <a:chExt cx="2949" cy="2495"/>
          </a:xfrm>
        </p:grpSpPr>
        <p:sp>
          <p:nvSpPr>
            <p:cNvPr id="11" name="Rectangle 9"/>
            <p:cNvSpPr>
              <a:spLocks noChangeArrowheads="1"/>
            </p:cNvSpPr>
            <p:nvPr/>
          </p:nvSpPr>
          <p:spPr bwMode="auto">
            <a:xfrm>
              <a:off x="1519" y="1162"/>
              <a:ext cx="2949" cy="2495"/>
            </a:xfrm>
            <a:prstGeom prst="rect">
              <a:avLst/>
            </a:prstGeom>
            <a:noFill/>
            <a:ln w="9525" algn="ctr">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it-IT" altLang="en-US" sz="1400">
                <a:solidFill>
                  <a:schemeClr val="accent6">
                    <a:lumMod val="50000"/>
                  </a:schemeClr>
                </a:solidFill>
                <a:latin typeface="Arial" charset="0"/>
              </a:endParaRPr>
            </a:p>
          </p:txBody>
        </p:sp>
        <p:sp>
          <p:nvSpPr>
            <p:cNvPr id="13" name="Line 10"/>
            <p:cNvSpPr>
              <a:spLocks noChangeShapeType="1"/>
            </p:cNvSpPr>
            <p:nvPr/>
          </p:nvSpPr>
          <p:spPr bwMode="auto">
            <a:xfrm>
              <a:off x="446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grpSp>
          <p:nvGrpSpPr>
            <p:cNvPr id="19" name="Group 11"/>
            <p:cNvGrpSpPr>
              <a:grpSpLocks/>
            </p:cNvGrpSpPr>
            <p:nvPr/>
          </p:nvGrpSpPr>
          <p:grpSpPr bwMode="auto">
            <a:xfrm>
              <a:off x="2109" y="1162"/>
              <a:ext cx="1769" cy="2495"/>
              <a:chOff x="2109" y="1162"/>
              <a:chExt cx="1769" cy="2268"/>
            </a:xfrm>
          </p:grpSpPr>
          <p:sp>
            <p:nvSpPr>
              <p:cNvPr id="24" name="Line 12"/>
              <p:cNvSpPr>
                <a:spLocks noChangeShapeType="1"/>
              </p:cNvSpPr>
              <p:nvPr/>
            </p:nvSpPr>
            <p:spPr bwMode="auto">
              <a:xfrm>
                <a:off x="2109"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5" name="Line 13"/>
              <p:cNvSpPr>
                <a:spLocks noChangeShapeType="1"/>
              </p:cNvSpPr>
              <p:nvPr/>
            </p:nvSpPr>
            <p:spPr bwMode="auto">
              <a:xfrm>
                <a:off x="387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6" name="Line 14"/>
              <p:cNvSpPr>
                <a:spLocks noChangeShapeType="1"/>
              </p:cNvSpPr>
              <p:nvPr/>
            </p:nvSpPr>
            <p:spPr bwMode="auto">
              <a:xfrm>
                <a:off x="328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7" name="Line 15"/>
              <p:cNvSpPr>
                <a:spLocks noChangeShapeType="1"/>
              </p:cNvSpPr>
              <p:nvPr/>
            </p:nvSpPr>
            <p:spPr bwMode="auto">
              <a:xfrm>
                <a:off x="2698" y="1162"/>
                <a:ext cx="0" cy="2268"/>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grpSp>
        <p:sp>
          <p:nvSpPr>
            <p:cNvPr id="20" name="Line 16"/>
            <p:cNvSpPr>
              <a:spLocks noChangeShapeType="1"/>
            </p:cNvSpPr>
            <p:nvPr/>
          </p:nvSpPr>
          <p:spPr bwMode="auto">
            <a:xfrm flipH="1">
              <a:off x="1519" y="1661"/>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1" name="Line 17"/>
            <p:cNvSpPr>
              <a:spLocks noChangeShapeType="1"/>
            </p:cNvSpPr>
            <p:nvPr/>
          </p:nvSpPr>
          <p:spPr bwMode="auto">
            <a:xfrm flipH="1">
              <a:off x="1519" y="3158"/>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2" name="Line 18"/>
            <p:cNvSpPr>
              <a:spLocks noChangeShapeType="1"/>
            </p:cNvSpPr>
            <p:nvPr/>
          </p:nvSpPr>
          <p:spPr bwMode="auto">
            <a:xfrm flipH="1">
              <a:off x="1519" y="2659"/>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sp>
          <p:nvSpPr>
            <p:cNvPr id="23" name="Line 19"/>
            <p:cNvSpPr>
              <a:spLocks noChangeShapeType="1"/>
            </p:cNvSpPr>
            <p:nvPr/>
          </p:nvSpPr>
          <p:spPr bwMode="auto">
            <a:xfrm flipH="1">
              <a:off x="1519" y="2160"/>
              <a:ext cx="2949" cy="0"/>
            </a:xfrm>
            <a:prstGeom prst="line">
              <a:avLst/>
            </a:prstGeom>
            <a:noFill/>
            <a:ln w="9525">
              <a:solidFill>
                <a:srgbClr val="00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2400">
                <a:solidFill>
                  <a:schemeClr val="accent6">
                    <a:lumMod val="50000"/>
                  </a:schemeClr>
                </a:solidFill>
              </a:endParaRPr>
            </a:p>
          </p:txBody>
        </p:sp>
      </p:grpSp>
      <p:sp>
        <p:nvSpPr>
          <p:cNvPr id="28" name="Text Box 11"/>
          <p:cNvSpPr txBox="1">
            <a:spLocks noChangeArrowheads="1"/>
          </p:cNvSpPr>
          <p:nvPr/>
        </p:nvSpPr>
        <p:spPr bwMode="auto">
          <a:xfrm>
            <a:off x="1187624" y="2567679"/>
            <a:ext cx="607859"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100</a:t>
            </a:r>
            <a:endParaRPr lang="it-IT" sz="2400" dirty="0">
              <a:solidFill>
                <a:schemeClr val="accent6">
                  <a:lumMod val="50000"/>
                </a:schemeClr>
              </a:solidFill>
              <a:latin typeface="Arial Narrow" panose="020B0606020202030204" pitchFamily="34" charset="0"/>
            </a:endParaRPr>
          </a:p>
        </p:txBody>
      </p:sp>
      <p:sp>
        <p:nvSpPr>
          <p:cNvPr id="29" name="Rectangle 12"/>
          <p:cNvSpPr>
            <a:spLocks noChangeArrowheads="1"/>
          </p:cNvSpPr>
          <p:nvPr/>
        </p:nvSpPr>
        <p:spPr bwMode="auto">
          <a:xfrm>
            <a:off x="1653501" y="5729549"/>
            <a:ext cx="325730"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0</a:t>
            </a:r>
            <a:endParaRPr lang="it-IT" sz="2400" dirty="0">
              <a:solidFill>
                <a:schemeClr val="accent6">
                  <a:lumMod val="50000"/>
                </a:schemeClr>
              </a:solidFill>
              <a:latin typeface="Arial Narrow" panose="020B0606020202030204" pitchFamily="34" charset="0"/>
            </a:endParaRPr>
          </a:p>
        </p:txBody>
      </p:sp>
      <p:sp>
        <p:nvSpPr>
          <p:cNvPr id="30" name="Rectangle 12"/>
          <p:cNvSpPr>
            <a:spLocks noChangeArrowheads="1"/>
          </p:cNvSpPr>
          <p:nvPr/>
        </p:nvSpPr>
        <p:spPr bwMode="auto">
          <a:xfrm>
            <a:off x="2730536" y="5758142"/>
            <a:ext cx="466794"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20</a:t>
            </a:r>
            <a:endParaRPr lang="it-IT" sz="2400" dirty="0">
              <a:solidFill>
                <a:schemeClr val="accent6">
                  <a:lumMod val="50000"/>
                </a:schemeClr>
              </a:solidFill>
              <a:latin typeface="Arial Narrow" panose="020B0606020202030204" pitchFamily="34" charset="0"/>
            </a:endParaRPr>
          </a:p>
        </p:txBody>
      </p:sp>
      <p:sp>
        <p:nvSpPr>
          <p:cNvPr id="31" name="Rectangle 12"/>
          <p:cNvSpPr>
            <a:spLocks noChangeArrowheads="1"/>
          </p:cNvSpPr>
          <p:nvPr/>
        </p:nvSpPr>
        <p:spPr bwMode="auto">
          <a:xfrm>
            <a:off x="3807571" y="5786735"/>
            <a:ext cx="466794" cy="461665"/>
          </a:xfrm>
          <a:prstGeom prst="rect">
            <a:avLst/>
          </a:prstGeom>
          <a:noFill/>
          <a:ln w="9525">
            <a:noFill/>
            <a:miter lim="800000"/>
            <a:headEnd/>
            <a:tailEnd/>
          </a:ln>
        </p:spPr>
        <p:txBody>
          <a:bodyPr wrap="none">
            <a:spAutoFit/>
          </a:bodyPr>
          <a:lstStyle/>
          <a:p>
            <a:r>
              <a:rPr lang="it-IT" sz="2400" dirty="0">
                <a:solidFill>
                  <a:schemeClr val="accent6">
                    <a:lumMod val="50000"/>
                  </a:schemeClr>
                </a:solidFill>
                <a:latin typeface="Arial Narrow" panose="020B0606020202030204" pitchFamily="34" charset="0"/>
              </a:rPr>
              <a:t>4</a:t>
            </a:r>
            <a:r>
              <a:rPr lang="it-IT" sz="2400" dirty="0" smtClean="0">
                <a:solidFill>
                  <a:schemeClr val="accent6">
                    <a:lumMod val="50000"/>
                  </a:schemeClr>
                </a:solidFill>
                <a:latin typeface="Arial Narrow" panose="020B0606020202030204" pitchFamily="34" charset="0"/>
              </a:rPr>
              <a:t>0</a:t>
            </a:r>
            <a:endParaRPr lang="it-IT" sz="2400" dirty="0">
              <a:solidFill>
                <a:schemeClr val="accent6">
                  <a:lumMod val="50000"/>
                </a:schemeClr>
              </a:solidFill>
              <a:latin typeface="Arial Narrow" panose="020B0606020202030204" pitchFamily="34" charset="0"/>
            </a:endParaRPr>
          </a:p>
        </p:txBody>
      </p:sp>
      <p:sp>
        <p:nvSpPr>
          <p:cNvPr id="32" name="Rectangle 12"/>
          <p:cNvSpPr>
            <a:spLocks noChangeArrowheads="1"/>
          </p:cNvSpPr>
          <p:nvPr/>
        </p:nvSpPr>
        <p:spPr bwMode="auto">
          <a:xfrm>
            <a:off x="4891491" y="5786735"/>
            <a:ext cx="466794"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60</a:t>
            </a:r>
            <a:endParaRPr lang="it-IT" sz="2400" dirty="0">
              <a:solidFill>
                <a:schemeClr val="accent6">
                  <a:lumMod val="50000"/>
                </a:schemeClr>
              </a:solidFill>
              <a:latin typeface="Arial Narrow" panose="020B0606020202030204" pitchFamily="34" charset="0"/>
            </a:endParaRPr>
          </a:p>
        </p:txBody>
      </p:sp>
      <p:sp>
        <p:nvSpPr>
          <p:cNvPr id="33" name="Rectangle 12"/>
          <p:cNvSpPr>
            <a:spLocks noChangeArrowheads="1"/>
          </p:cNvSpPr>
          <p:nvPr/>
        </p:nvSpPr>
        <p:spPr bwMode="auto">
          <a:xfrm>
            <a:off x="5946475" y="5786735"/>
            <a:ext cx="466794"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80</a:t>
            </a:r>
            <a:endParaRPr lang="it-IT" sz="2400" dirty="0">
              <a:solidFill>
                <a:schemeClr val="accent6">
                  <a:lumMod val="50000"/>
                </a:schemeClr>
              </a:solidFill>
              <a:latin typeface="Arial Narrow" panose="020B0606020202030204" pitchFamily="34" charset="0"/>
            </a:endParaRPr>
          </a:p>
        </p:txBody>
      </p:sp>
      <p:sp>
        <p:nvSpPr>
          <p:cNvPr id="34" name="Rectangle 12"/>
          <p:cNvSpPr>
            <a:spLocks noChangeArrowheads="1"/>
          </p:cNvSpPr>
          <p:nvPr/>
        </p:nvSpPr>
        <p:spPr bwMode="auto">
          <a:xfrm>
            <a:off x="7038286" y="5786735"/>
            <a:ext cx="607859" cy="461665"/>
          </a:xfrm>
          <a:prstGeom prst="rect">
            <a:avLst/>
          </a:prstGeom>
          <a:noFill/>
          <a:ln w="9525">
            <a:noFill/>
            <a:miter lim="800000"/>
            <a:headEnd/>
            <a:tailEnd/>
          </a:ln>
        </p:spPr>
        <p:txBody>
          <a:bodyPr wrap="none">
            <a:spAutoFit/>
          </a:bodyPr>
          <a:lstStyle/>
          <a:p>
            <a:r>
              <a:rPr lang="it-IT" sz="2400" dirty="0" smtClean="0">
                <a:solidFill>
                  <a:schemeClr val="accent6">
                    <a:lumMod val="50000"/>
                  </a:schemeClr>
                </a:solidFill>
                <a:latin typeface="Arial Narrow" panose="020B0606020202030204" pitchFamily="34" charset="0"/>
              </a:rPr>
              <a:t>100</a:t>
            </a:r>
            <a:endParaRPr lang="it-IT" sz="2400" dirty="0">
              <a:solidFill>
                <a:schemeClr val="accent6">
                  <a:lumMod val="50000"/>
                </a:schemeClr>
              </a:solidFill>
              <a:latin typeface="Arial Narrow" panose="020B0606020202030204" pitchFamily="34" charset="0"/>
            </a:endParaRPr>
          </a:p>
        </p:txBody>
      </p:sp>
      <p:sp>
        <p:nvSpPr>
          <p:cNvPr id="35" name="Figura a mano libera 34"/>
          <p:cNvSpPr/>
          <p:nvPr/>
        </p:nvSpPr>
        <p:spPr>
          <a:xfrm>
            <a:off x="2079913" y="2829031"/>
            <a:ext cx="5143381" cy="2534948"/>
          </a:xfrm>
          <a:custGeom>
            <a:avLst/>
            <a:gdLst>
              <a:gd name="connsiteX0" fmla="*/ 0 w 5950857"/>
              <a:gd name="connsiteY0" fmla="*/ 2534948 h 2534948"/>
              <a:gd name="connsiteX1" fmla="*/ 1553029 w 5950857"/>
              <a:gd name="connsiteY1" fmla="*/ 38491 h 2534948"/>
              <a:gd name="connsiteX2" fmla="*/ 5950857 w 5950857"/>
              <a:gd name="connsiteY2" fmla="*/ 1025462 h 2534948"/>
            </a:gdLst>
            <a:ahLst/>
            <a:cxnLst>
              <a:cxn ang="0">
                <a:pos x="connsiteX0" y="connsiteY0"/>
              </a:cxn>
              <a:cxn ang="0">
                <a:pos x="connsiteX1" y="connsiteY1"/>
              </a:cxn>
              <a:cxn ang="0">
                <a:pos x="connsiteX2" y="connsiteY2"/>
              </a:cxn>
            </a:cxnLst>
            <a:rect l="l" t="t" r="r" b="b"/>
            <a:pathLst>
              <a:path w="5950857" h="2534948">
                <a:moveTo>
                  <a:pt x="0" y="2534948"/>
                </a:moveTo>
                <a:cubicBezTo>
                  <a:pt x="280610" y="1412510"/>
                  <a:pt x="561220" y="290072"/>
                  <a:pt x="1553029" y="38491"/>
                </a:cubicBezTo>
                <a:cubicBezTo>
                  <a:pt x="2544838" y="-213090"/>
                  <a:pt x="5213047" y="844033"/>
                  <a:pt x="5950857" y="1025462"/>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50000"/>
                </a:schemeClr>
              </a:solidFill>
            </a:endParaRPr>
          </a:p>
        </p:txBody>
      </p:sp>
      <p:cxnSp>
        <p:nvCxnSpPr>
          <p:cNvPr id="3" name="Connettore 1 2"/>
          <p:cNvCxnSpPr/>
          <p:nvPr/>
        </p:nvCxnSpPr>
        <p:spPr>
          <a:xfrm>
            <a:off x="3635896" y="2726587"/>
            <a:ext cx="0" cy="2940997"/>
          </a:xfrm>
          <a:prstGeom prst="line">
            <a:avLst/>
          </a:prstGeom>
          <a:ln w="31750" cmpd="sng">
            <a:solidFill>
              <a:srgbClr val="00B050"/>
            </a:solidFill>
            <a:prstDash val="dash"/>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pSp>
        <p:nvGrpSpPr>
          <p:cNvPr id="43" name="Gruppo 42"/>
          <p:cNvGrpSpPr/>
          <p:nvPr/>
        </p:nvGrpSpPr>
        <p:grpSpPr>
          <a:xfrm>
            <a:off x="660250" y="1691571"/>
            <a:ext cx="3335686" cy="1042356"/>
            <a:chOff x="660250" y="1484784"/>
            <a:chExt cx="3335686" cy="1042356"/>
          </a:xfrm>
        </p:grpSpPr>
        <p:grpSp>
          <p:nvGrpSpPr>
            <p:cNvPr id="40" name="Gruppo 39"/>
            <p:cNvGrpSpPr/>
            <p:nvPr/>
          </p:nvGrpSpPr>
          <p:grpSpPr>
            <a:xfrm>
              <a:off x="660250" y="1484784"/>
              <a:ext cx="3335686" cy="844572"/>
              <a:chOff x="1555805" y="1140513"/>
              <a:chExt cx="3335686" cy="844572"/>
            </a:xfrm>
          </p:grpSpPr>
          <p:sp>
            <p:nvSpPr>
              <p:cNvPr id="39" name="Rettangolo 38"/>
              <p:cNvSpPr/>
              <p:nvPr/>
            </p:nvSpPr>
            <p:spPr>
              <a:xfrm>
                <a:off x="1555805" y="1140513"/>
                <a:ext cx="3335686" cy="84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50000"/>
                    </a:schemeClr>
                  </a:solidFill>
                </a:endParaRPr>
              </a:p>
            </p:txBody>
          </p:sp>
          <p:pic>
            <p:nvPicPr>
              <p:cNvPr id="1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207" y="1196753"/>
                <a:ext cx="1945164" cy="788332"/>
              </a:xfrm>
              <a:prstGeom prst="rect">
                <a:avLst/>
              </a:prstGeom>
              <a:noFill/>
            </p:spPr>
          </p:pic>
        </p:grpSp>
        <p:sp>
          <p:nvSpPr>
            <p:cNvPr id="41" name="Triangolo isoscele 40"/>
            <p:cNvSpPr/>
            <p:nvPr/>
          </p:nvSpPr>
          <p:spPr>
            <a:xfrm rot="8050051">
              <a:off x="3128437" y="2148115"/>
              <a:ext cx="396262" cy="361788"/>
            </a:xfrm>
            <a:prstGeom prst="triangle">
              <a:avLst/>
            </a:prstGeom>
            <a:solidFill>
              <a:srgbClr val="00B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50000"/>
                  </a:schemeClr>
                </a:solidFill>
              </a:endParaRPr>
            </a:p>
          </p:txBody>
        </p:sp>
      </p:grpSp>
      <p:grpSp>
        <p:nvGrpSpPr>
          <p:cNvPr id="44" name="Gruppo 43"/>
          <p:cNvGrpSpPr/>
          <p:nvPr/>
        </p:nvGrpSpPr>
        <p:grpSpPr>
          <a:xfrm>
            <a:off x="3816440" y="4730453"/>
            <a:ext cx="2313919" cy="855644"/>
            <a:chOff x="3816440" y="4523666"/>
            <a:chExt cx="2313919" cy="855644"/>
          </a:xfrm>
        </p:grpSpPr>
        <p:grpSp>
          <p:nvGrpSpPr>
            <p:cNvPr id="37" name="Gruppo 36"/>
            <p:cNvGrpSpPr/>
            <p:nvPr/>
          </p:nvGrpSpPr>
          <p:grpSpPr>
            <a:xfrm>
              <a:off x="4236037" y="4523666"/>
              <a:ext cx="1894322" cy="705534"/>
              <a:chOff x="3126799" y="5797127"/>
              <a:chExt cx="1894322" cy="705534"/>
            </a:xfrm>
          </p:grpSpPr>
          <p:sp>
            <p:nvSpPr>
              <p:cNvPr id="7" name="Rettangolo 6"/>
              <p:cNvSpPr/>
              <p:nvPr/>
            </p:nvSpPr>
            <p:spPr>
              <a:xfrm>
                <a:off x="3126799" y="5797127"/>
                <a:ext cx="1894322" cy="70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50000"/>
                    </a:schemeClr>
                  </a:solidFill>
                </a:endParaRPr>
              </a:p>
            </p:txBody>
          </p:sp>
          <p:pic>
            <p:nvPicPr>
              <p:cNvPr id="1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3716" y="5797127"/>
                <a:ext cx="1626316" cy="705534"/>
              </a:xfrm>
              <a:prstGeom prst="rect">
                <a:avLst/>
              </a:prstGeom>
              <a:noFill/>
            </p:spPr>
          </p:pic>
        </p:grpSp>
        <p:sp>
          <p:nvSpPr>
            <p:cNvPr id="42" name="Triangolo isoscele 41"/>
            <p:cNvSpPr/>
            <p:nvPr/>
          </p:nvSpPr>
          <p:spPr>
            <a:xfrm rot="13798061">
              <a:off x="3799203" y="5000285"/>
              <a:ext cx="396262" cy="361788"/>
            </a:xfrm>
            <a:prstGeom prst="triangle">
              <a:avLst/>
            </a:prstGeom>
            <a:solidFill>
              <a:srgbClr val="00B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lumMod val="50000"/>
                  </a:schemeClr>
                </a:solidFill>
              </a:endParaRPr>
            </a:p>
          </p:txBody>
        </p:sp>
      </p:grpSp>
      <p:sp>
        <p:nvSpPr>
          <p:cNvPr id="45" name="Segnaposto numero diapositiva 3"/>
          <p:cNvSpPr txBox="1">
            <a:spLocks/>
          </p:cNvSpPr>
          <p:nvPr/>
        </p:nvSpPr>
        <p:spPr>
          <a:xfrm>
            <a:off x="251520" y="6633492"/>
            <a:ext cx="622932" cy="226491"/>
          </a:xfrm>
          <a:prstGeom prst="rect">
            <a:avLst/>
          </a:prstGeom>
        </p:spPr>
        <p:txBody>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777F290-8628-4B9A-AE36-09E680D7D994}" type="slidenum">
              <a:rPr lang="it-IT" sz="900" smtClean="0">
                <a:solidFill>
                  <a:schemeClr val="accent6">
                    <a:lumMod val="50000"/>
                  </a:schemeClr>
                </a:solidFill>
              </a:rPr>
              <a:pPr>
                <a:defRPr/>
              </a:pPr>
              <a:t>50</a:t>
            </a:fld>
            <a:endParaRPr lang="it-IT" sz="900" dirty="0">
              <a:solidFill>
                <a:schemeClr val="accent6">
                  <a:lumMod val="50000"/>
                </a:schemeClr>
              </a:solidFill>
            </a:endParaRPr>
          </a:p>
        </p:txBody>
      </p:sp>
    </p:spTree>
    <p:extLst>
      <p:ext uri="{BB962C8B-B14F-4D97-AF65-F5344CB8AC3E}">
        <p14:creationId xmlns:p14="http://schemas.microsoft.com/office/powerpoint/2010/main" val="12279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r>
              <a:rPr lang="it-IT" sz="1800" dirty="0" smtClean="0">
                <a:solidFill>
                  <a:schemeClr val="accent6">
                    <a:lumMod val="50000"/>
                  </a:schemeClr>
                </a:solidFill>
              </a:rPr>
              <a:t>EU </a:t>
            </a:r>
            <a:r>
              <a:rPr lang="it-IT" sz="1800" dirty="0" err="1" smtClean="0">
                <a:solidFill>
                  <a:schemeClr val="accent6">
                    <a:lumMod val="50000"/>
                  </a:schemeClr>
                </a:solidFill>
              </a:rPr>
              <a:t>Regulation</a:t>
            </a:r>
            <a:r>
              <a:rPr lang="it-IT" sz="1800" dirty="0" smtClean="0">
                <a:solidFill>
                  <a:schemeClr val="accent6">
                    <a:lumMod val="50000"/>
                  </a:schemeClr>
                </a:solidFill>
              </a:rPr>
              <a:t> 548/14</a:t>
            </a:r>
            <a:r>
              <a:rPr lang="it-IT" sz="1800" dirty="0">
                <a:solidFill>
                  <a:schemeClr val="accent6">
                    <a:lumMod val="50000"/>
                  </a:schemeClr>
                </a:solidFill>
              </a:rPr>
              <a:t/>
            </a:r>
            <a:br>
              <a:rPr lang="it-IT" sz="1800" dirty="0">
                <a:solidFill>
                  <a:schemeClr val="accent6">
                    <a:lumMod val="50000"/>
                  </a:schemeClr>
                </a:solidFill>
              </a:rPr>
            </a:br>
            <a:r>
              <a:rPr lang="en-GB" dirty="0" smtClean="0">
                <a:solidFill>
                  <a:schemeClr val="accent6">
                    <a:lumMod val="50000"/>
                  </a:schemeClr>
                </a:solidFill>
              </a:rPr>
              <a:t>3 </a:t>
            </a:r>
            <a:r>
              <a:rPr lang="en-GB" dirty="0" err="1" smtClean="0">
                <a:solidFill>
                  <a:schemeClr val="accent6">
                    <a:lumMod val="50000"/>
                  </a:schemeClr>
                </a:solidFill>
              </a:rPr>
              <a:t>ph</a:t>
            </a:r>
            <a:r>
              <a:rPr lang="en-GB" dirty="0" smtClean="0">
                <a:solidFill>
                  <a:schemeClr val="accent6">
                    <a:lumMod val="50000"/>
                  </a:schemeClr>
                </a:solidFill>
              </a:rPr>
              <a:t> transformers </a:t>
            </a:r>
            <a:r>
              <a:rPr lang="en-GB" dirty="0">
                <a:solidFill>
                  <a:schemeClr val="accent6">
                    <a:lumMod val="50000"/>
                  </a:schemeClr>
                </a:solidFill>
              </a:rPr>
              <a:t>with </a:t>
            </a:r>
            <a:r>
              <a:rPr lang="en-GB" dirty="0" err="1" smtClean="0">
                <a:solidFill>
                  <a:schemeClr val="accent6">
                    <a:lumMod val="50000"/>
                  </a:schemeClr>
                </a:solidFill>
              </a:rPr>
              <a:t>Sr</a:t>
            </a:r>
            <a:r>
              <a:rPr lang="en-GB" dirty="0" smtClean="0">
                <a:solidFill>
                  <a:schemeClr val="accent6">
                    <a:lumMod val="50000"/>
                  </a:schemeClr>
                </a:solidFill>
              </a:rPr>
              <a:t> &gt;3150 </a:t>
            </a:r>
            <a:r>
              <a:rPr lang="en-GB" dirty="0">
                <a:solidFill>
                  <a:schemeClr val="accent6">
                    <a:lumMod val="50000"/>
                  </a:schemeClr>
                </a:solidFill>
              </a:rPr>
              <a:t>kVA</a:t>
            </a:r>
            <a:endParaRPr lang="en-GB" dirty="0" smtClean="0">
              <a:solidFill>
                <a:schemeClr val="accent6">
                  <a:lumMod val="50000"/>
                </a:schemeClr>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4208524620"/>
              </p:ext>
            </p:extLst>
          </p:nvPr>
        </p:nvGraphicFramePr>
        <p:xfrm>
          <a:off x="1911438" y="2636520"/>
          <a:ext cx="2423795" cy="3230880"/>
        </p:xfrm>
        <a:graphic>
          <a:graphicData uri="http://schemas.openxmlformats.org/drawingml/2006/table">
            <a:tbl>
              <a:tblPr firstRow="1" firstCol="1" bandRow="1" bandCol="1">
                <a:tableStyleId>{21E4AEA4-8DFA-4A89-87EB-49C32662AFE0}</a:tableStyleId>
              </a:tblPr>
              <a:tblGrid>
                <a:gridCol w="1047115"/>
                <a:gridCol w="671195"/>
                <a:gridCol w="705485"/>
              </a:tblGrid>
              <a:tr h="210185">
                <a:tc>
                  <a:txBody>
                    <a:bodyPr/>
                    <a:lstStyle/>
                    <a:p>
                      <a:pPr algn="ctr"/>
                      <a:r>
                        <a:rPr lang="en-GB" sz="2000" dirty="0" err="1" smtClean="0">
                          <a:effectLst/>
                          <a:latin typeface="Arial Narrow" panose="020B0606020202030204" pitchFamily="34" charset="0"/>
                        </a:rPr>
                        <a:t>Sr</a:t>
                      </a:r>
                      <a:endParaRPr lang="it-IT" sz="2000" dirty="0">
                        <a:solidFill>
                          <a:srgbClr val="000099"/>
                        </a:solidFill>
                        <a:effectLst/>
                        <a:latin typeface="Arial Narrow" panose="020B0606020202030204" pitchFamily="34" charset="0"/>
                      </a:endParaRPr>
                    </a:p>
                  </a:txBody>
                  <a:tcPr marL="68580" marR="68580" marT="0" marB="0" anchor="ctr"/>
                </a:tc>
                <a:tc gridSpan="2">
                  <a:txBody>
                    <a:bodyPr/>
                    <a:lstStyle/>
                    <a:p>
                      <a:pPr algn="ctr">
                        <a:spcBef>
                          <a:spcPts val="500"/>
                        </a:spcBef>
                        <a:spcAft>
                          <a:spcPts val="1000"/>
                        </a:spcAft>
                      </a:pPr>
                      <a:r>
                        <a:rPr lang="en-GB" sz="1600">
                          <a:effectLst/>
                          <a:latin typeface="Arial Narrow" panose="020B0606020202030204" pitchFamily="34" charset="0"/>
                        </a:rPr>
                        <a:t>PEI  (%)</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hMerge="1">
                  <a:txBody>
                    <a:bodyPr/>
                    <a:lstStyle/>
                    <a:p>
                      <a:endParaRPr lang="it-IT"/>
                    </a:p>
                  </a:txBody>
                  <a:tcPr/>
                </a:tc>
              </a:tr>
              <a:tr h="224155">
                <a:tc>
                  <a:txBody>
                    <a:bodyPr/>
                    <a:lstStyle/>
                    <a:p>
                      <a:pPr algn="ctr">
                        <a:spcBef>
                          <a:spcPts val="300"/>
                        </a:spcBef>
                        <a:spcAft>
                          <a:spcPts val="300"/>
                        </a:spcAft>
                      </a:pPr>
                      <a:r>
                        <a:rPr lang="en-GB" sz="1600" dirty="0" smtClean="0">
                          <a:effectLst/>
                          <a:latin typeface="Arial Narrow" panose="020B0606020202030204" pitchFamily="34" charset="0"/>
                        </a:rPr>
                        <a:t>(</a:t>
                      </a:r>
                      <a:r>
                        <a:rPr lang="en-GB" sz="1600" dirty="0">
                          <a:effectLst/>
                          <a:latin typeface="Arial Narrow" panose="020B0606020202030204" pitchFamily="34" charset="0"/>
                        </a:rPr>
                        <a:t>kVA)</a:t>
                      </a:r>
                      <a:endParaRPr lang="it-IT" sz="1600" dirty="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A</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AA</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4000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99,465</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99,532</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5000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99,483</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dirty="0" smtClean="0">
                          <a:effectLst/>
                          <a:latin typeface="Arial Narrow" panose="020B0606020202030204" pitchFamily="34" charset="0"/>
                        </a:rPr>
                        <a:t>99,588</a:t>
                      </a:r>
                      <a:endParaRPr lang="it-IT" sz="1600" dirty="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6300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99,510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99,571</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dirty="0">
                          <a:effectLst/>
                          <a:latin typeface="Arial Narrow" panose="020B0606020202030204" pitchFamily="34" charset="0"/>
                        </a:rPr>
                        <a:t>8000</a:t>
                      </a:r>
                      <a:endParaRPr lang="it-IT" sz="1600" dirty="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dirty="0">
                          <a:effectLst/>
                          <a:latin typeface="Arial Narrow" panose="020B0606020202030204" pitchFamily="34" charset="0"/>
                        </a:rPr>
                        <a:t>99,535</a:t>
                      </a:r>
                      <a:endParaRPr lang="it-IT" sz="1600" dirty="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99,593</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10000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99,560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99,615</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12500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99,588</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99,640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16000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99,615</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99,663</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20000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99,639</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99,684</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25000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99,657</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99700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31500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99,671</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99,712</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r>
              <a:tr h="224155">
                <a:tc>
                  <a:txBody>
                    <a:bodyPr/>
                    <a:lstStyle/>
                    <a:p>
                      <a:pPr algn="ctr">
                        <a:spcBef>
                          <a:spcPts val="300"/>
                        </a:spcBef>
                        <a:spcAft>
                          <a:spcPts val="300"/>
                        </a:spcAft>
                      </a:pPr>
                      <a:r>
                        <a:rPr lang="en-GB" sz="1600">
                          <a:effectLst/>
                          <a:latin typeface="Arial Narrow" panose="020B0606020202030204" pitchFamily="34" charset="0"/>
                        </a:rPr>
                        <a:t>40000</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99,684</a:t>
                      </a:r>
                      <a:endParaRPr lang="it-IT" sz="1600">
                        <a:solidFill>
                          <a:srgbClr val="000099"/>
                        </a:solidFill>
                        <a:effectLst/>
                        <a:latin typeface="Arial Narrow" panose="020B0606020202030204"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dirty="0">
                          <a:effectLst/>
                          <a:latin typeface="Arial Narrow" panose="020B0606020202030204" pitchFamily="34" charset="0"/>
                        </a:rPr>
                        <a:t>99,724</a:t>
                      </a:r>
                      <a:endParaRPr lang="it-IT" sz="1600" dirty="0">
                        <a:solidFill>
                          <a:srgbClr val="000099"/>
                        </a:solidFill>
                        <a:effectLst/>
                        <a:latin typeface="Arial Narrow" panose="020B0606020202030204" pitchFamily="34" charset="0"/>
                        <a:ea typeface="Times New Roman"/>
                        <a:cs typeface="Times New Roman"/>
                      </a:endParaRPr>
                    </a:p>
                  </a:txBody>
                  <a:tcPr marL="68580" marR="68580" marT="0" marB="0" anchor="ctr"/>
                </a:tc>
              </a:tr>
            </a:tbl>
          </a:graphicData>
        </a:graphic>
      </p:graphicFrame>
      <p:sp>
        <p:nvSpPr>
          <p:cNvPr id="3" name="Rectangle 1"/>
          <p:cNvSpPr>
            <a:spLocks noChangeArrowheads="1"/>
          </p:cNvSpPr>
          <p:nvPr/>
        </p:nvSpPr>
        <p:spPr bwMode="auto">
          <a:xfrm>
            <a:off x="2290185" y="2102079"/>
            <a:ext cx="16177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lumMod val="50000"/>
                  </a:schemeClr>
                </a:solidFill>
                <a:effectLst/>
                <a:latin typeface="Arial" pitchFamily="34" charset="0"/>
                <a:ea typeface="Times New Roman" pitchFamily="18" charset="0"/>
                <a:cs typeface="Times New Roman" pitchFamily="18" charset="0"/>
              </a:rPr>
              <a:t>Liquid immersed</a:t>
            </a:r>
            <a:endParaRPr kumimoji="0" lang="en-GB"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299807100"/>
              </p:ext>
            </p:extLst>
          </p:nvPr>
        </p:nvGraphicFramePr>
        <p:xfrm>
          <a:off x="4860032" y="2624137"/>
          <a:ext cx="2742565" cy="1619250"/>
        </p:xfrm>
        <a:graphic>
          <a:graphicData uri="http://schemas.openxmlformats.org/drawingml/2006/table">
            <a:tbl>
              <a:tblPr firstRow="1" firstCol="1" bandCol="1">
                <a:tableStyleId>{21E4AEA4-8DFA-4A89-87EB-49C32662AFE0}</a:tableStyleId>
              </a:tblPr>
              <a:tblGrid>
                <a:gridCol w="1077822"/>
                <a:gridCol w="884514"/>
                <a:gridCol w="780229"/>
              </a:tblGrid>
              <a:tr h="224155">
                <a:tc>
                  <a:txBody>
                    <a:bodyPr/>
                    <a:lstStyle/>
                    <a:p>
                      <a:pPr algn="ctr"/>
                      <a:r>
                        <a:rPr lang="en-GB" sz="1800" dirty="0" err="1" smtClean="0">
                          <a:solidFill>
                            <a:schemeClr val="lt1"/>
                          </a:solidFill>
                          <a:effectLst/>
                          <a:latin typeface="Arial Narrow" panose="020B0606020202030204" pitchFamily="34" charset="0"/>
                        </a:rPr>
                        <a:t>Sr</a:t>
                      </a:r>
                      <a:endParaRPr lang="it-IT" sz="1800" dirty="0">
                        <a:solidFill>
                          <a:srgbClr val="000099"/>
                        </a:solidFill>
                        <a:effectLst/>
                        <a:latin typeface="Arial Narrow" pitchFamily="34" charset="0"/>
                      </a:endParaRPr>
                    </a:p>
                  </a:txBody>
                  <a:tcPr marL="68580" marR="68580" marT="0" marB="0" anchor="ctr"/>
                </a:tc>
                <a:tc gridSpan="2">
                  <a:txBody>
                    <a:bodyPr/>
                    <a:lstStyle/>
                    <a:p>
                      <a:pPr algn="ctr">
                        <a:spcBef>
                          <a:spcPts val="500"/>
                        </a:spcBef>
                        <a:spcAft>
                          <a:spcPts val="1000"/>
                        </a:spcAft>
                      </a:pPr>
                      <a:r>
                        <a:rPr lang="en-GB" sz="1400">
                          <a:effectLst/>
                          <a:latin typeface="Arial Narrow" panose="020B0606020202030204" pitchFamily="34" charset="0"/>
                        </a:rPr>
                        <a:t>Peak efficiency (%)</a:t>
                      </a:r>
                      <a:endParaRPr lang="it-IT" sz="1400">
                        <a:solidFill>
                          <a:srgbClr val="000099"/>
                        </a:solidFill>
                        <a:effectLst/>
                        <a:latin typeface="Arial Narrow" pitchFamily="34" charset="0"/>
                        <a:ea typeface="Times New Roman"/>
                        <a:cs typeface="Times New Roman"/>
                      </a:endParaRPr>
                    </a:p>
                  </a:txBody>
                  <a:tcPr marL="68580" marR="68580" marT="0" marB="0" anchor="ctr"/>
                </a:tc>
                <a:tc hMerge="1">
                  <a:txBody>
                    <a:bodyPr/>
                    <a:lstStyle/>
                    <a:p>
                      <a:endParaRPr lang="it-IT"/>
                    </a:p>
                  </a:txBody>
                  <a:tcPr/>
                </a:tc>
              </a:tr>
              <a:tr h="224155">
                <a:tc>
                  <a:txBody>
                    <a:bodyPr/>
                    <a:lstStyle/>
                    <a:p>
                      <a:pPr algn="ctr">
                        <a:spcBef>
                          <a:spcPts val="300"/>
                        </a:spcBef>
                        <a:spcAft>
                          <a:spcPts val="300"/>
                        </a:spcAft>
                      </a:pPr>
                      <a:r>
                        <a:rPr lang="en-GB" sz="1400" dirty="0" smtClean="0">
                          <a:effectLst/>
                          <a:latin typeface="Arial Narrow" panose="020B0606020202030204" pitchFamily="34" charset="0"/>
                        </a:rPr>
                        <a:t>(kVA</a:t>
                      </a:r>
                      <a:r>
                        <a:rPr lang="en-GB" sz="1400" dirty="0">
                          <a:effectLst/>
                          <a:latin typeface="Arial Narrow" panose="020B0606020202030204" pitchFamily="34" charset="0"/>
                        </a:rPr>
                        <a:t>)</a:t>
                      </a:r>
                      <a:endParaRPr lang="it-IT" sz="1400" dirty="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dirty="0" smtClean="0">
                          <a:effectLst/>
                          <a:latin typeface="Arial Narrow" panose="020B0606020202030204" pitchFamily="34" charset="0"/>
                        </a:rPr>
                        <a:t>A</a:t>
                      </a:r>
                      <a:endParaRPr lang="it-IT" sz="1400" dirty="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dirty="0" smtClean="0">
                          <a:effectLst/>
                          <a:latin typeface="Arial Narrow" panose="020B0606020202030204" pitchFamily="34" charset="0"/>
                        </a:rPr>
                        <a:t>AA</a:t>
                      </a:r>
                      <a:endParaRPr lang="it-IT" sz="1400" dirty="0">
                        <a:solidFill>
                          <a:srgbClr val="000099"/>
                        </a:solidFill>
                        <a:effectLst/>
                        <a:latin typeface="Arial Narrow" pitchFamily="34" charset="0"/>
                        <a:ea typeface="Times New Roman"/>
                        <a:cs typeface="Times New Roman"/>
                      </a:endParaRPr>
                    </a:p>
                  </a:txBody>
                  <a:tcPr marL="68580" marR="68580" marT="0" marB="0" anchor="b"/>
                </a:tc>
              </a:tr>
              <a:tr h="224155">
                <a:tc>
                  <a:txBody>
                    <a:bodyPr/>
                    <a:lstStyle/>
                    <a:p>
                      <a:pPr algn="ctr">
                        <a:spcBef>
                          <a:spcPts val="300"/>
                        </a:spcBef>
                        <a:spcAft>
                          <a:spcPts val="300"/>
                        </a:spcAft>
                      </a:pPr>
                      <a:r>
                        <a:rPr lang="en-GB" sz="1400">
                          <a:effectLst/>
                          <a:latin typeface="Arial Narrow" panose="020B0606020202030204" pitchFamily="34" charset="0"/>
                        </a:rPr>
                        <a:t>4000</a:t>
                      </a:r>
                      <a:endParaRPr lang="it-IT" sz="140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99,348</a:t>
                      </a:r>
                      <a:endParaRPr lang="it-IT" sz="140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a:effectLst/>
                          <a:latin typeface="Arial Narrow" panose="020B0606020202030204" pitchFamily="34" charset="0"/>
                        </a:rPr>
                        <a:t>99,382</a:t>
                      </a:r>
                      <a:endParaRPr lang="it-IT" sz="1400">
                        <a:solidFill>
                          <a:srgbClr val="000099"/>
                        </a:solidFill>
                        <a:effectLst/>
                        <a:latin typeface="Arial Narrow" pitchFamily="34" charset="0"/>
                        <a:ea typeface="Times New Roman"/>
                        <a:cs typeface="Times New Roman"/>
                      </a:endParaRPr>
                    </a:p>
                  </a:txBody>
                  <a:tcPr marL="68580" marR="68580" marT="0" marB="0" anchor="b"/>
                </a:tc>
              </a:tr>
              <a:tr h="224155">
                <a:tc>
                  <a:txBody>
                    <a:bodyPr/>
                    <a:lstStyle/>
                    <a:p>
                      <a:pPr algn="ctr">
                        <a:spcBef>
                          <a:spcPts val="300"/>
                        </a:spcBef>
                        <a:spcAft>
                          <a:spcPts val="300"/>
                        </a:spcAft>
                      </a:pPr>
                      <a:r>
                        <a:rPr lang="en-GB" sz="1400">
                          <a:effectLst/>
                          <a:latin typeface="Arial Narrow" panose="020B0606020202030204" pitchFamily="34" charset="0"/>
                        </a:rPr>
                        <a:t>5000</a:t>
                      </a:r>
                      <a:endParaRPr lang="it-IT" sz="140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dirty="0">
                          <a:effectLst/>
                          <a:latin typeface="Arial Narrow" panose="020B0606020202030204" pitchFamily="34" charset="0"/>
                        </a:rPr>
                        <a:t>99,354</a:t>
                      </a:r>
                      <a:endParaRPr lang="it-IT" sz="1400" dirty="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a:effectLst/>
                          <a:latin typeface="Arial Narrow" panose="020B0606020202030204" pitchFamily="34" charset="0"/>
                        </a:rPr>
                        <a:t>99,387</a:t>
                      </a:r>
                      <a:endParaRPr lang="it-IT" sz="1400">
                        <a:solidFill>
                          <a:srgbClr val="000099"/>
                        </a:solidFill>
                        <a:effectLst/>
                        <a:latin typeface="Arial Narrow" pitchFamily="34" charset="0"/>
                        <a:ea typeface="Times New Roman"/>
                        <a:cs typeface="Times New Roman"/>
                      </a:endParaRPr>
                    </a:p>
                  </a:txBody>
                  <a:tcPr marL="68580" marR="68580" marT="0" marB="0" anchor="b"/>
                </a:tc>
              </a:tr>
              <a:tr h="224155">
                <a:tc>
                  <a:txBody>
                    <a:bodyPr/>
                    <a:lstStyle/>
                    <a:p>
                      <a:pPr algn="ctr">
                        <a:spcBef>
                          <a:spcPts val="300"/>
                        </a:spcBef>
                        <a:spcAft>
                          <a:spcPts val="300"/>
                        </a:spcAft>
                      </a:pPr>
                      <a:r>
                        <a:rPr lang="en-GB" sz="1400">
                          <a:effectLst/>
                          <a:latin typeface="Arial Narrow" panose="020B0606020202030204" pitchFamily="34" charset="0"/>
                        </a:rPr>
                        <a:t>6300</a:t>
                      </a:r>
                      <a:endParaRPr lang="it-IT" sz="140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99,356</a:t>
                      </a:r>
                      <a:endParaRPr lang="it-IT" sz="140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dirty="0">
                          <a:effectLst/>
                          <a:latin typeface="Arial Narrow" panose="020B0606020202030204" pitchFamily="34" charset="0"/>
                        </a:rPr>
                        <a:t>99,389</a:t>
                      </a:r>
                      <a:endParaRPr lang="it-IT" sz="1400" dirty="0">
                        <a:solidFill>
                          <a:srgbClr val="000099"/>
                        </a:solidFill>
                        <a:effectLst/>
                        <a:latin typeface="Arial Narrow" pitchFamily="34" charset="0"/>
                        <a:ea typeface="Times New Roman"/>
                        <a:cs typeface="Times New Roman"/>
                      </a:endParaRPr>
                    </a:p>
                  </a:txBody>
                  <a:tcPr marL="68580" marR="68580" marT="0" marB="0" anchor="b"/>
                </a:tc>
              </a:tr>
              <a:tr h="224155">
                <a:tc>
                  <a:txBody>
                    <a:bodyPr/>
                    <a:lstStyle/>
                    <a:p>
                      <a:pPr algn="ctr">
                        <a:spcBef>
                          <a:spcPts val="300"/>
                        </a:spcBef>
                        <a:spcAft>
                          <a:spcPts val="300"/>
                        </a:spcAft>
                      </a:pPr>
                      <a:r>
                        <a:rPr lang="en-GB" sz="1400">
                          <a:effectLst/>
                          <a:latin typeface="Arial Narrow" panose="020B0606020202030204" pitchFamily="34" charset="0"/>
                        </a:rPr>
                        <a:t>8000</a:t>
                      </a:r>
                      <a:endParaRPr lang="it-IT" sz="140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99,357</a:t>
                      </a:r>
                      <a:endParaRPr lang="it-IT" sz="140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a:effectLst/>
                          <a:latin typeface="Arial Narrow" panose="020B0606020202030204" pitchFamily="34" charset="0"/>
                        </a:rPr>
                        <a:t>99,390</a:t>
                      </a:r>
                      <a:endParaRPr lang="it-IT" sz="1400">
                        <a:solidFill>
                          <a:srgbClr val="000099"/>
                        </a:solidFill>
                        <a:effectLst/>
                        <a:latin typeface="Arial Narrow" pitchFamily="34" charset="0"/>
                        <a:ea typeface="Times New Roman"/>
                        <a:cs typeface="Times New Roman"/>
                      </a:endParaRPr>
                    </a:p>
                  </a:txBody>
                  <a:tcPr marL="68580" marR="68580" marT="0" marB="0" anchor="b"/>
                </a:tc>
              </a:tr>
              <a:tr h="224155">
                <a:tc>
                  <a:txBody>
                    <a:bodyPr/>
                    <a:lstStyle/>
                    <a:p>
                      <a:pPr algn="ctr">
                        <a:spcBef>
                          <a:spcPts val="300"/>
                        </a:spcBef>
                        <a:spcAft>
                          <a:spcPts val="300"/>
                        </a:spcAft>
                      </a:pPr>
                      <a:r>
                        <a:rPr lang="en-GB" sz="1400" dirty="0">
                          <a:effectLst/>
                          <a:latin typeface="Arial Narrow" panose="020B0606020202030204" pitchFamily="34" charset="0"/>
                        </a:rPr>
                        <a:t>10000</a:t>
                      </a:r>
                      <a:endParaRPr lang="it-IT" sz="1400" dirty="0">
                        <a:solidFill>
                          <a:srgbClr val="000099"/>
                        </a:solidFill>
                        <a:effectLst/>
                        <a:latin typeface="Arial Narrow" pitchFamily="34" charset="0"/>
                        <a:ea typeface="Times New Roman"/>
                        <a:cs typeface="Times New Roman"/>
                      </a:endParaRPr>
                    </a:p>
                  </a:txBody>
                  <a:tcPr marL="68580" marR="68580" marT="0" marB="0" anchor="ctr"/>
                </a:tc>
                <a:tc>
                  <a:txBody>
                    <a:bodyPr/>
                    <a:lstStyle/>
                    <a:p>
                      <a:pPr algn="ctr">
                        <a:spcBef>
                          <a:spcPts val="500"/>
                        </a:spcBef>
                        <a:spcAft>
                          <a:spcPts val="1000"/>
                        </a:spcAft>
                      </a:pPr>
                      <a:r>
                        <a:rPr lang="en-GB" sz="1400">
                          <a:effectLst/>
                          <a:latin typeface="Arial Narrow" panose="020B0606020202030204" pitchFamily="34" charset="0"/>
                        </a:rPr>
                        <a:t>99,357</a:t>
                      </a:r>
                      <a:endParaRPr lang="it-IT" sz="1400">
                        <a:solidFill>
                          <a:srgbClr val="000099"/>
                        </a:solidFill>
                        <a:effectLst/>
                        <a:latin typeface="Arial Narrow" pitchFamily="34" charset="0"/>
                        <a:ea typeface="Times New Roman"/>
                        <a:cs typeface="Times New Roman"/>
                      </a:endParaRPr>
                    </a:p>
                  </a:txBody>
                  <a:tcPr marL="68580" marR="68580" marT="0" marB="0" anchor="b"/>
                </a:tc>
                <a:tc>
                  <a:txBody>
                    <a:bodyPr/>
                    <a:lstStyle/>
                    <a:p>
                      <a:pPr algn="ctr">
                        <a:spcBef>
                          <a:spcPts val="500"/>
                        </a:spcBef>
                        <a:spcAft>
                          <a:spcPts val="1000"/>
                        </a:spcAft>
                      </a:pPr>
                      <a:r>
                        <a:rPr lang="en-GB" sz="1400" dirty="0">
                          <a:effectLst/>
                          <a:latin typeface="Arial Narrow" panose="020B0606020202030204" pitchFamily="34" charset="0"/>
                        </a:rPr>
                        <a:t>99,390</a:t>
                      </a:r>
                      <a:endParaRPr lang="it-IT" sz="1400" dirty="0">
                        <a:solidFill>
                          <a:srgbClr val="000099"/>
                        </a:solidFill>
                        <a:effectLst/>
                        <a:latin typeface="Arial Narrow" pitchFamily="34" charset="0"/>
                        <a:ea typeface="Times New Roman"/>
                        <a:cs typeface="Times New Roman"/>
                      </a:endParaRPr>
                    </a:p>
                  </a:txBody>
                  <a:tcPr marL="68580" marR="68580" marT="0" marB="0" anchor="b"/>
                </a:tc>
              </a:tr>
            </a:tbl>
          </a:graphicData>
        </a:graphic>
      </p:graphicFrame>
      <p:sp>
        <p:nvSpPr>
          <p:cNvPr id="29" name="Rectangle 2"/>
          <p:cNvSpPr>
            <a:spLocks noChangeArrowheads="1"/>
          </p:cNvSpPr>
          <p:nvPr/>
        </p:nvSpPr>
        <p:spPr bwMode="auto">
          <a:xfrm>
            <a:off x="4904666" y="2132276"/>
            <a:ext cx="26196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400" b="1" dirty="0" bmk="">
                <a:solidFill>
                  <a:schemeClr val="bg1">
                    <a:lumMod val="50000"/>
                  </a:schemeClr>
                </a:solidFill>
                <a:latin typeface="Arial" pitchFamily="34" charset="0"/>
                <a:ea typeface="Times New Roman" pitchFamily="18" charset="0"/>
                <a:cs typeface="Times New Roman" pitchFamily="18" charset="0"/>
              </a:rPr>
              <a:t>D</a:t>
            </a:r>
            <a:r>
              <a:rPr kumimoji="0" lang="en-GB" sz="1400" b="1" i="0" u="none" strike="noStrike" cap="none" normalizeH="0" baseline="0" dirty="0" smtClean="0" bmk="">
                <a:ln>
                  <a:noFill/>
                </a:ln>
                <a:solidFill>
                  <a:schemeClr val="bg1">
                    <a:lumMod val="50000"/>
                  </a:schemeClr>
                </a:solidFill>
                <a:effectLst/>
                <a:latin typeface="Arial" pitchFamily="34" charset="0"/>
                <a:ea typeface="Times New Roman" pitchFamily="18" charset="0"/>
                <a:cs typeface="Times New Roman" pitchFamily="18" charset="0"/>
              </a:rPr>
              <a:t>ry type</a:t>
            </a:r>
            <a:endParaRPr kumimoji="0" lang="it-IT" sz="105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31" name="Rettangolo 30"/>
          <p:cNvSpPr/>
          <p:nvPr/>
        </p:nvSpPr>
        <p:spPr>
          <a:xfrm>
            <a:off x="539552" y="1762944"/>
            <a:ext cx="7992888" cy="369332"/>
          </a:xfrm>
          <a:prstGeom prst="rect">
            <a:avLst/>
          </a:prstGeom>
        </p:spPr>
        <p:txBody>
          <a:bodyPr wrap="square">
            <a:spAutoFit/>
          </a:bodyPr>
          <a:lstStyle/>
          <a:p>
            <a:pPr algn="ctr"/>
            <a:r>
              <a:rPr lang="en-GB" sz="1800" b="1" dirty="0" smtClean="0">
                <a:solidFill>
                  <a:schemeClr val="bg1">
                    <a:lumMod val="50000"/>
                  </a:schemeClr>
                </a:solidFill>
              </a:rPr>
              <a:t>PEAK EFFICIENCY INDEX</a:t>
            </a:r>
            <a:endParaRPr lang="it-IT" sz="1800" b="1" dirty="0">
              <a:solidFill>
                <a:schemeClr val="bg1">
                  <a:lumMod val="50000"/>
                </a:schemeClr>
              </a:solidFill>
            </a:endParaRPr>
          </a:p>
        </p:txBody>
      </p:sp>
      <p:sp>
        <p:nvSpPr>
          <p:cNvPr id="4" name="投影片編號版面配置區 3"/>
          <p:cNvSpPr>
            <a:spLocks noGrp="1"/>
          </p:cNvSpPr>
          <p:nvPr>
            <p:ph type="sldNum" sz="quarter" idx="4294967295"/>
          </p:nvPr>
        </p:nvSpPr>
        <p:spPr>
          <a:xfrm>
            <a:off x="7596336" y="6453188"/>
            <a:ext cx="1116124" cy="273050"/>
          </a:xfrm>
        </p:spPr>
        <p:txBody>
          <a:bodyPr/>
          <a:lstStyle/>
          <a:p>
            <a:fld id="{1025C148-285E-4CC7-A23F-2B48F4A72443}" type="slidenum">
              <a:rPr lang="zh-TW" altLang="en-US" smtClean="0"/>
              <a:t>51</a:t>
            </a:fld>
            <a:endParaRPr lang="zh-TW" altLang="en-US"/>
          </a:p>
        </p:txBody>
      </p:sp>
    </p:spTree>
    <p:extLst>
      <p:ext uri="{BB962C8B-B14F-4D97-AF65-F5344CB8AC3E}">
        <p14:creationId xmlns:p14="http://schemas.microsoft.com/office/powerpoint/2010/main" val="410369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2215991"/>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
            </a:r>
            <a:br>
              <a:rPr lang="it-IT" sz="3600" b="1" dirty="0" smtClean="0">
                <a:solidFill>
                  <a:schemeClr val="bg1"/>
                </a:solidFill>
              </a:rPr>
            </a:br>
            <a:r>
              <a:rPr lang="it-IT" sz="3600" b="1" dirty="0" smtClean="0">
                <a:solidFill>
                  <a:schemeClr val="bg1"/>
                </a:solidFill>
              </a:rPr>
              <a:t>Large </a:t>
            </a:r>
            <a:r>
              <a:rPr lang="it-IT" sz="3600" b="1" dirty="0" err="1" smtClean="0">
                <a:solidFill>
                  <a:schemeClr val="bg1"/>
                </a:solidFill>
              </a:rPr>
              <a:t>power</a:t>
            </a:r>
            <a:r>
              <a:rPr lang="it-IT" sz="3600" b="1" dirty="0" smtClean="0">
                <a:solidFill>
                  <a:schemeClr val="bg1"/>
                </a:solidFill>
              </a:rPr>
              <a:t> transformer </a:t>
            </a:r>
            <a:r>
              <a:rPr lang="it-IT" sz="3600" b="1" dirty="0" err="1" smtClean="0">
                <a:solidFill>
                  <a:schemeClr val="bg1"/>
                </a:solidFill>
              </a:rPr>
              <a:t>prescriptions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8.</a:t>
            </a:r>
            <a:endParaRPr lang="en-US" sz="28700" b="1" dirty="0" err="1" smtClean="0">
              <a:solidFill>
                <a:schemeClr val="bg2"/>
              </a:solidFill>
            </a:endParaRPr>
          </a:p>
        </p:txBody>
      </p:sp>
    </p:spTree>
    <p:extLst>
      <p:ext uri="{BB962C8B-B14F-4D97-AF65-F5344CB8AC3E}">
        <p14:creationId xmlns:p14="http://schemas.microsoft.com/office/powerpoint/2010/main" val="3709309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04802" y="588999"/>
            <a:ext cx="6319837" cy="803201"/>
          </a:xfrm>
        </p:spPr>
        <p:txBody>
          <a:bodyPr/>
          <a:lstStyle/>
          <a:p>
            <a:r>
              <a:rPr lang="it-IT" dirty="0" smtClean="0"/>
              <a:t>Medium </a:t>
            </a:r>
            <a:r>
              <a:rPr lang="it-IT" dirty="0" err="1" smtClean="0"/>
              <a:t>Power</a:t>
            </a:r>
            <a:r>
              <a:rPr lang="it-IT" dirty="0" smtClean="0"/>
              <a:t> Transformer</a:t>
            </a:r>
            <a:endParaRPr lang="en-US" dirty="0"/>
          </a:p>
        </p:txBody>
      </p:sp>
      <p:sp>
        <p:nvSpPr>
          <p:cNvPr id="29" name="Segnaposto contenuto 2"/>
          <p:cNvSpPr txBox="1">
            <a:spLocks/>
          </p:cNvSpPr>
          <p:nvPr/>
        </p:nvSpPr>
        <p:spPr>
          <a:xfrm>
            <a:off x="2411760" y="5766522"/>
            <a:ext cx="1152128" cy="504055"/>
          </a:xfrm>
          <a:prstGeom prst="rect">
            <a:avLst/>
          </a:prstGeom>
        </p:spPr>
        <p:txBody>
          <a:bodyPr/>
          <a:lstStyle>
            <a:lvl1pPr marL="0" indent="0" algn="l" defTabSz="914400" rtl="0" eaLnBrk="1" latinLnBrk="0" hangingPunct="1">
              <a:lnSpc>
                <a:spcPct val="100000"/>
              </a:lnSpc>
              <a:spcBef>
                <a:spcPts val="0"/>
              </a:spcBef>
              <a:spcAft>
                <a:spcPts val="2000"/>
              </a:spcAft>
              <a:buFont typeface="Arial" pitchFamily="34" charset="0"/>
              <a:buNone/>
              <a:defRPr sz="1800" b="1" kern="1200">
                <a:solidFill>
                  <a:schemeClr val="bg2"/>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chemeClr val="bg2"/>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chemeClr val="bg2"/>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t-IT" sz="2400" smtClean="0">
                <a:latin typeface="Arial Narrow" pitchFamily="34" charset="0"/>
              </a:rPr>
              <a:t>5 kVA</a:t>
            </a:r>
            <a:endParaRPr lang="it-IT" sz="2400" dirty="0">
              <a:latin typeface="Arial Narrow" pitchFamily="34" charset="0"/>
            </a:endParaRPr>
          </a:p>
        </p:txBody>
      </p:sp>
      <p:sp>
        <p:nvSpPr>
          <p:cNvPr id="30" name="Segnaposto numero diapositiva 3"/>
          <p:cNvSpPr>
            <a:spLocks noGrp="1"/>
          </p:cNvSpPr>
          <p:nvPr>
            <p:ph type="sldNum" sz="quarter" idx="12"/>
          </p:nvPr>
        </p:nvSpPr>
        <p:spPr>
          <a:xfrm>
            <a:off x="431800" y="6453188"/>
            <a:ext cx="252000" cy="273050"/>
          </a:xfrm>
        </p:spPr>
        <p:txBody>
          <a:bodyPr/>
          <a:lstStyle/>
          <a:p>
            <a:pPr>
              <a:defRPr/>
            </a:pPr>
            <a:fld id="{B777F290-8628-4B9A-AE36-09E680D7D994}" type="slidenum">
              <a:rPr lang="it-IT" smtClean="0"/>
              <a:pPr>
                <a:defRPr/>
              </a:pPr>
              <a:t>53</a:t>
            </a:fld>
            <a:endParaRPr lang="it-IT"/>
          </a:p>
        </p:txBody>
      </p:sp>
      <p:sp>
        <p:nvSpPr>
          <p:cNvPr id="31" name="Rettangolo 30"/>
          <p:cNvSpPr/>
          <p:nvPr/>
        </p:nvSpPr>
        <p:spPr>
          <a:xfrm>
            <a:off x="2699792" y="1752600"/>
            <a:ext cx="648072" cy="399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347864" y="5528830"/>
            <a:ext cx="1791816" cy="22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699792" y="4020854"/>
            <a:ext cx="2439888" cy="17281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endCxn id="43" idx="3"/>
          </p:cNvCxnSpPr>
          <p:nvPr/>
        </p:nvCxnSpPr>
        <p:spPr>
          <a:xfrm>
            <a:off x="4949180" y="5736346"/>
            <a:ext cx="1670229" cy="1"/>
          </a:xfrm>
          <a:prstGeom prst="line">
            <a:avLst/>
          </a:prstGeom>
          <a:solidFill>
            <a:schemeClr val="accent1">
              <a:alpha val="48000"/>
            </a:schemeClr>
          </a:solidFill>
          <a:ln w="34925"/>
        </p:spPr>
        <p:style>
          <a:lnRef idx="2">
            <a:schemeClr val="accent1">
              <a:shade val="50000"/>
            </a:schemeClr>
          </a:lnRef>
          <a:fillRef idx="1">
            <a:schemeClr val="accent1"/>
          </a:fillRef>
          <a:effectRef idx="0">
            <a:schemeClr val="accent1"/>
          </a:effectRef>
          <a:fontRef idx="minor">
            <a:schemeClr val="lt1"/>
          </a:fontRef>
        </p:style>
      </p:cxnSp>
      <p:sp>
        <p:nvSpPr>
          <p:cNvPr id="35" name="Segnaposto contenuto 2"/>
          <p:cNvSpPr txBox="1">
            <a:spLocks/>
          </p:cNvSpPr>
          <p:nvPr/>
        </p:nvSpPr>
        <p:spPr bwMode="auto">
          <a:xfrm>
            <a:off x="4932040" y="576174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40 MVA</a:t>
            </a:r>
            <a:endParaRPr lang="it-IT" sz="2400" dirty="0">
              <a:latin typeface="Arial Narrow" pitchFamily="34" charset="0"/>
            </a:endParaRPr>
          </a:p>
        </p:txBody>
      </p:sp>
      <p:sp>
        <p:nvSpPr>
          <p:cNvPr id="36" name="Segnaposto contenuto 2"/>
          <p:cNvSpPr txBox="1">
            <a:spLocks/>
          </p:cNvSpPr>
          <p:nvPr/>
        </p:nvSpPr>
        <p:spPr bwMode="auto">
          <a:xfrm>
            <a:off x="6804248" y="5731570"/>
            <a:ext cx="576064"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err="1" smtClean="0">
                <a:latin typeface="Arial Narrow" pitchFamily="34" charset="0"/>
              </a:rPr>
              <a:t>Sr</a:t>
            </a:r>
            <a:endParaRPr lang="it-IT" sz="2400" dirty="0">
              <a:latin typeface="Arial Narrow" pitchFamily="34" charset="0"/>
            </a:endParaRPr>
          </a:p>
        </p:txBody>
      </p:sp>
      <p:sp>
        <p:nvSpPr>
          <p:cNvPr id="37" name="Segnaposto contenuto 2"/>
          <p:cNvSpPr txBox="1">
            <a:spLocks/>
          </p:cNvSpPr>
          <p:nvPr/>
        </p:nvSpPr>
        <p:spPr bwMode="auto">
          <a:xfrm>
            <a:off x="1403648" y="5244990"/>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1,1 </a:t>
            </a:r>
            <a:r>
              <a:rPr lang="it-IT" sz="2400" dirty="0" err="1" smtClean="0">
                <a:latin typeface="Arial Narrow" pitchFamily="34" charset="0"/>
              </a:rPr>
              <a:t>kV</a:t>
            </a:r>
            <a:endParaRPr lang="it-IT" sz="2400" dirty="0">
              <a:latin typeface="Arial Narrow" pitchFamily="34" charset="0"/>
            </a:endParaRPr>
          </a:p>
        </p:txBody>
      </p:sp>
      <p:sp>
        <p:nvSpPr>
          <p:cNvPr id="38" name="Segnaposto contenuto 2"/>
          <p:cNvSpPr txBox="1">
            <a:spLocks/>
          </p:cNvSpPr>
          <p:nvPr/>
        </p:nvSpPr>
        <p:spPr bwMode="auto">
          <a:xfrm>
            <a:off x="1403648" y="3768826"/>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smtClean="0">
                <a:latin typeface="Arial Narrow" pitchFamily="34" charset="0"/>
              </a:rPr>
              <a:t>36 </a:t>
            </a:r>
            <a:r>
              <a:rPr lang="it-IT" sz="2400" dirty="0" err="1" smtClean="0">
                <a:latin typeface="Arial Narrow" pitchFamily="34" charset="0"/>
              </a:rPr>
              <a:t>kV</a:t>
            </a:r>
            <a:endParaRPr lang="it-IT" sz="2400" dirty="0">
              <a:latin typeface="Arial Narrow" pitchFamily="34" charset="0"/>
            </a:endParaRPr>
          </a:p>
        </p:txBody>
      </p:sp>
      <p:sp>
        <p:nvSpPr>
          <p:cNvPr id="39" name="Segnaposto contenuto 2"/>
          <p:cNvSpPr txBox="1">
            <a:spLocks/>
          </p:cNvSpPr>
          <p:nvPr/>
        </p:nvSpPr>
        <p:spPr bwMode="auto">
          <a:xfrm>
            <a:off x="1376137" y="1932623"/>
            <a:ext cx="1152128"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charset="0"/>
              <a:buNone/>
            </a:pPr>
            <a:r>
              <a:rPr lang="it-IT" sz="2400" dirty="0" err="1" smtClean="0">
                <a:latin typeface="Arial Narrow" pitchFamily="34" charset="0"/>
              </a:rPr>
              <a:t>Um</a:t>
            </a:r>
            <a:endParaRPr lang="it-IT" sz="2400" dirty="0">
              <a:latin typeface="Arial Narrow" pitchFamily="34" charset="0"/>
            </a:endParaRPr>
          </a:p>
        </p:txBody>
      </p:sp>
      <p:sp>
        <p:nvSpPr>
          <p:cNvPr id="41" name="Segnaposto contenuto 2"/>
          <p:cNvSpPr txBox="1">
            <a:spLocks/>
          </p:cNvSpPr>
          <p:nvPr/>
        </p:nvSpPr>
        <p:spPr bwMode="auto">
          <a:xfrm>
            <a:off x="3505200" y="4398874"/>
            <a:ext cx="1499525"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latin typeface="Arial Narrow" pitchFamily="34" charset="0"/>
              </a:rPr>
              <a:t>M</a:t>
            </a:r>
            <a:br>
              <a:rPr lang="it-IT" sz="4000" b="1" dirty="0" smtClean="0">
                <a:latin typeface="Arial Narrow" pitchFamily="34" charset="0"/>
              </a:rPr>
            </a:br>
            <a:endParaRPr lang="it-IT" sz="2800" b="1" dirty="0">
              <a:solidFill>
                <a:schemeClr val="bg1">
                  <a:lumMod val="50000"/>
                </a:schemeClr>
              </a:solidFill>
              <a:latin typeface="Arial Narrow" pitchFamily="34" charset="0"/>
            </a:endParaRPr>
          </a:p>
        </p:txBody>
      </p:sp>
      <p:sp>
        <p:nvSpPr>
          <p:cNvPr id="42" name="Triangolo isoscele 41"/>
          <p:cNvSpPr/>
          <p:nvPr/>
        </p:nvSpPr>
        <p:spPr>
          <a:xfrm>
            <a:off x="2627784" y="1752601"/>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Triangolo isoscele 42"/>
          <p:cNvSpPr/>
          <p:nvPr/>
        </p:nvSpPr>
        <p:spPr>
          <a:xfrm rot="5400000">
            <a:off x="6889439" y="5394308"/>
            <a:ext cx="144016" cy="68407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3347864" y="4020854"/>
            <a:ext cx="895907" cy="150797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egnaposto contenuto 2"/>
          <p:cNvSpPr txBox="1">
            <a:spLocks/>
          </p:cNvSpPr>
          <p:nvPr/>
        </p:nvSpPr>
        <p:spPr bwMode="auto">
          <a:xfrm>
            <a:off x="3538364" y="5755557"/>
            <a:ext cx="1406986" cy="504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2400" dirty="0" smtClean="0">
                <a:latin typeface="Arial Narrow" pitchFamily="34" charset="0"/>
              </a:rPr>
              <a:t>3150 </a:t>
            </a:r>
            <a:r>
              <a:rPr lang="it-IT" sz="2400" dirty="0" err="1" smtClean="0">
                <a:latin typeface="Arial Narrow" pitchFamily="34" charset="0"/>
              </a:rPr>
              <a:t>kVA</a:t>
            </a:r>
            <a:endParaRPr lang="it-IT" sz="2400" dirty="0">
              <a:latin typeface="Arial Narrow" pitchFamily="34" charset="0"/>
            </a:endParaRPr>
          </a:p>
        </p:txBody>
      </p:sp>
      <p:grpSp>
        <p:nvGrpSpPr>
          <p:cNvPr id="2" name="Gruppo 1"/>
          <p:cNvGrpSpPr/>
          <p:nvPr/>
        </p:nvGrpSpPr>
        <p:grpSpPr>
          <a:xfrm>
            <a:off x="5074931" y="2221889"/>
            <a:ext cx="1714500" cy="1686402"/>
            <a:chOff x="4991100" y="4495800"/>
            <a:chExt cx="1714500" cy="1686402"/>
          </a:xfrm>
        </p:grpSpPr>
        <p:sp>
          <p:nvSpPr>
            <p:cNvPr id="6" name="Ovale 5"/>
            <p:cNvSpPr/>
            <p:nvPr/>
          </p:nvSpPr>
          <p:spPr>
            <a:xfrm>
              <a:off x="5181600" y="4711699"/>
              <a:ext cx="1295400" cy="129000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cxnSp>
          <p:nvCxnSpPr>
            <p:cNvPr id="8" name="Connettore 1 7"/>
            <p:cNvCxnSpPr/>
            <p:nvPr/>
          </p:nvCxnSpPr>
          <p:spPr>
            <a:xfrm>
              <a:off x="5829300" y="4495800"/>
              <a:ext cx="0" cy="1686402"/>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Connettore 1 9"/>
            <p:cNvCxnSpPr/>
            <p:nvPr/>
          </p:nvCxnSpPr>
          <p:spPr>
            <a:xfrm flipH="1">
              <a:off x="4991100" y="5356700"/>
              <a:ext cx="1714500" cy="0"/>
            </a:xfrm>
            <a:prstGeom prst="lin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40" name="Segnaposto contenuto 2"/>
          <p:cNvSpPr txBox="1">
            <a:spLocks/>
          </p:cNvSpPr>
          <p:nvPr/>
        </p:nvSpPr>
        <p:spPr bwMode="auto">
          <a:xfrm>
            <a:off x="4800600" y="2455774"/>
            <a:ext cx="2230119" cy="668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it-IT" sz="4000" b="1" dirty="0" smtClean="0">
                <a:solidFill>
                  <a:schemeClr val="bg1"/>
                </a:solidFill>
                <a:latin typeface="Arial Narrow" pitchFamily="34" charset="0"/>
              </a:rPr>
              <a:t>L</a:t>
            </a:r>
            <a:r>
              <a:rPr lang="it-IT" sz="4000" b="1" dirty="0" smtClean="0">
                <a:latin typeface="Arial Narrow" pitchFamily="34" charset="0"/>
              </a:rPr>
              <a:t/>
            </a:r>
            <a:br>
              <a:rPr lang="it-IT" sz="4000" b="1" dirty="0" smtClean="0">
                <a:latin typeface="Arial Narrow" pitchFamily="34" charset="0"/>
              </a:rPr>
            </a:br>
            <a:r>
              <a:rPr lang="it-IT" sz="2800" b="1" dirty="0" smtClean="0">
                <a:solidFill>
                  <a:schemeClr val="bg1"/>
                </a:solidFill>
                <a:latin typeface="Arial Narrow" pitchFamily="34" charset="0"/>
              </a:rPr>
              <a:t>Large</a:t>
            </a:r>
            <a:endParaRPr lang="it-IT" sz="4000" b="1" dirty="0">
              <a:solidFill>
                <a:schemeClr val="bg1"/>
              </a:solidFill>
              <a:latin typeface="Arial Narrow" pitchFamily="34" charset="0"/>
            </a:endParaRPr>
          </a:p>
        </p:txBody>
      </p:sp>
    </p:spTree>
    <p:extLst>
      <p:ext uri="{BB962C8B-B14F-4D97-AF65-F5344CB8AC3E}">
        <p14:creationId xmlns:p14="http://schemas.microsoft.com/office/powerpoint/2010/main" val="4238425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solidFill>
                  <a:schemeClr val="accent6">
                    <a:lumMod val="50000"/>
                  </a:schemeClr>
                </a:solidFill>
              </a:rPr>
              <a:t>EU </a:t>
            </a:r>
            <a:r>
              <a:rPr lang="it-IT" sz="2000" dirty="0" err="1">
                <a:solidFill>
                  <a:schemeClr val="accent6">
                    <a:lumMod val="50000"/>
                  </a:schemeClr>
                </a:solidFill>
              </a:rPr>
              <a:t>Regulation</a:t>
            </a:r>
            <a:r>
              <a:rPr lang="it-IT" sz="2000" dirty="0">
                <a:solidFill>
                  <a:schemeClr val="accent6">
                    <a:lumMod val="50000"/>
                  </a:schemeClr>
                </a:solidFill>
              </a:rPr>
              <a:t> 548/14</a:t>
            </a:r>
            <a:r>
              <a:rPr lang="it-IT" sz="2800" dirty="0">
                <a:solidFill>
                  <a:schemeClr val="accent6">
                    <a:lumMod val="50000"/>
                  </a:schemeClr>
                </a:solidFill>
              </a:rPr>
              <a:t/>
            </a:r>
            <a:br>
              <a:rPr lang="it-IT" sz="2800" dirty="0">
                <a:solidFill>
                  <a:schemeClr val="accent6">
                    <a:lumMod val="50000"/>
                  </a:schemeClr>
                </a:solidFill>
              </a:rPr>
            </a:br>
            <a:r>
              <a:rPr lang="en-US" dirty="0" smtClean="0"/>
              <a:t>Large </a:t>
            </a:r>
            <a:r>
              <a:rPr lang="en-US" dirty="0"/>
              <a:t>power </a:t>
            </a:r>
            <a:r>
              <a:rPr lang="en-US" dirty="0" err="1" smtClean="0"/>
              <a:t>trasformers</a:t>
            </a:r>
            <a:endParaRPr lang="it-IT" sz="2000" dirty="0"/>
          </a:p>
        </p:txBody>
      </p:sp>
      <p:sp>
        <p:nvSpPr>
          <p:cNvPr id="4" name="Segnaposto testo 3"/>
          <p:cNvSpPr>
            <a:spLocks noGrp="1"/>
          </p:cNvSpPr>
          <p:nvPr>
            <p:ph type="body" idx="1"/>
          </p:nvPr>
        </p:nvSpPr>
        <p:spPr>
          <a:xfrm>
            <a:off x="467544" y="1340768"/>
            <a:ext cx="4040188" cy="639762"/>
          </a:xfrm>
        </p:spPr>
        <p:txBody>
          <a:bodyPr/>
          <a:lstStyle/>
          <a:p>
            <a:r>
              <a:rPr lang="en-GB" dirty="0" smtClean="0"/>
              <a:t>Data collection </a:t>
            </a:r>
            <a:endParaRPr lang="en-GB" dirty="0"/>
          </a:p>
        </p:txBody>
      </p:sp>
      <p:sp>
        <p:nvSpPr>
          <p:cNvPr id="3" name="Segnaposto contenuto 2"/>
          <p:cNvSpPr>
            <a:spLocks noGrp="1"/>
          </p:cNvSpPr>
          <p:nvPr>
            <p:ph sz="half" idx="2"/>
          </p:nvPr>
        </p:nvSpPr>
        <p:spPr>
          <a:xfrm>
            <a:off x="457200" y="2646064"/>
            <a:ext cx="4040188" cy="3951288"/>
          </a:xfrm>
        </p:spPr>
        <p:txBody>
          <a:bodyPr>
            <a:normAutofit lnSpcReduction="10000"/>
          </a:bodyPr>
          <a:lstStyle/>
          <a:p>
            <a:r>
              <a:rPr lang="en-US" sz="2000" dirty="0" smtClean="0">
                <a:solidFill>
                  <a:schemeClr val="accent2">
                    <a:lumMod val="75000"/>
                  </a:schemeClr>
                </a:solidFill>
              </a:rPr>
              <a:t>2493 - 8650</a:t>
            </a:r>
            <a:r>
              <a:rPr lang="en-US" sz="2000" dirty="0" smtClean="0">
                <a:solidFill>
                  <a:srgbClr val="FF0000"/>
                </a:solidFill>
              </a:rPr>
              <a:t> </a:t>
            </a:r>
            <a:r>
              <a:rPr lang="en-US" sz="2000" dirty="0" smtClean="0"/>
              <a:t>Units</a:t>
            </a:r>
          </a:p>
          <a:p>
            <a:r>
              <a:rPr lang="en-US" sz="2000" dirty="0" smtClean="0"/>
              <a:t>422 - 617 different designs</a:t>
            </a:r>
          </a:p>
          <a:p>
            <a:r>
              <a:rPr lang="en-US" sz="2000" dirty="0" smtClean="0"/>
              <a:t>Approx. installed in the last 10 years</a:t>
            </a:r>
          </a:p>
          <a:p>
            <a:r>
              <a:rPr lang="en-US" sz="2000" dirty="0" smtClean="0"/>
              <a:t>From: </a:t>
            </a:r>
          </a:p>
          <a:p>
            <a:pPr>
              <a:buNone/>
            </a:pPr>
            <a:r>
              <a:rPr lang="en-US" sz="2000" dirty="0" smtClean="0">
                <a:solidFill>
                  <a:schemeClr val="accent2">
                    <a:lumMod val="75000"/>
                  </a:schemeClr>
                </a:solidFill>
              </a:rPr>
              <a:t>Croatia, France, Germany, Ireland, Italy, Norway, Poland, Portugal, Romania, Spain, Sweden, UK</a:t>
            </a:r>
          </a:p>
          <a:p>
            <a:endParaRPr lang="en-US" sz="2000" dirty="0" smtClean="0">
              <a:solidFill>
                <a:srgbClr val="0070C0"/>
              </a:solidFill>
            </a:endParaRPr>
          </a:p>
        </p:txBody>
      </p:sp>
      <p:sp>
        <p:nvSpPr>
          <p:cNvPr id="5" name="Segnaposto testo 4"/>
          <p:cNvSpPr>
            <a:spLocks noGrp="1"/>
          </p:cNvSpPr>
          <p:nvPr>
            <p:ph type="body" sz="quarter" idx="3"/>
          </p:nvPr>
        </p:nvSpPr>
        <p:spPr>
          <a:xfrm>
            <a:off x="4670425" y="1340768"/>
            <a:ext cx="4041775" cy="639762"/>
          </a:xfrm>
        </p:spPr>
        <p:txBody>
          <a:bodyPr/>
          <a:lstStyle/>
          <a:p>
            <a:r>
              <a:rPr lang="en-GB" dirty="0" smtClean="0"/>
              <a:t>Analysis of data collected</a:t>
            </a:r>
            <a:endParaRPr lang="en-GB" dirty="0"/>
          </a:p>
        </p:txBody>
      </p:sp>
      <p:pic>
        <p:nvPicPr>
          <p:cNvPr id="1026" name="Picture 2"/>
          <p:cNvPicPr>
            <a:picLocks noGrp="1" noChangeAspect="1" noChangeArrowheads="1"/>
          </p:cNvPicPr>
          <p:nvPr>
            <p:ph sz="quarter" idx="4"/>
          </p:nvPr>
        </p:nvPicPr>
        <p:blipFill>
          <a:blip r:embed="rId2" cstate="print"/>
          <a:srcRect/>
          <a:stretch>
            <a:fillRect/>
          </a:stretch>
        </p:blipFill>
        <p:spPr bwMode="auto">
          <a:xfrm>
            <a:off x="4645025" y="2636912"/>
            <a:ext cx="4041775" cy="3456384"/>
          </a:xfrm>
          <a:prstGeom prst="rect">
            <a:avLst/>
          </a:prstGeom>
          <a:noFill/>
          <a:ln w="9525">
            <a:noFill/>
            <a:miter lim="800000"/>
            <a:headEnd/>
            <a:tailEnd/>
          </a:ln>
          <a:effectLst/>
        </p:spPr>
      </p:pic>
      <p:sp>
        <p:nvSpPr>
          <p:cNvPr id="6" name="投影片編號版面配置區 5"/>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54</a:t>
            </a:fld>
            <a:endParaRPr lang="zh-TW" altLang="en-US"/>
          </a:p>
        </p:txBody>
      </p:sp>
    </p:spTree>
    <p:extLst>
      <p:ext uri="{BB962C8B-B14F-4D97-AF65-F5344CB8AC3E}">
        <p14:creationId xmlns:p14="http://schemas.microsoft.com/office/powerpoint/2010/main" val="88516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9900" y="304800"/>
            <a:ext cx="8229600" cy="1108077"/>
          </a:xfrm>
        </p:spPr>
        <p:txBody>
          <a:bodyPr>
            <a:normAutofit/>
          </a:bodyPr>
          <a:lstStyle/>
          <a:p>
            <a:r>
              <a:rPr lang="it-IT" sz="2400" dirty="0">
                <a:solidFill>
                  <a:schemeClr val="accent6">
                    <a:lumMod val="50000"/>
                  </a:schemeClr>
                </a:solidFill>
              </a:rPr>
              <a:t>EU </a:t>
            </a:r>
            <a:r>
              <a:rPr lang="it-IT" sz="2400" dirty="0" err="1">
                <a:solidFill>
                  <a:schemeClr val="accent6">
                    <a:lumMod val="50000"/>
                  </a:schemeClr>
                </a:solidFill>
              </a:rPr>
              <a:t>Regulation</a:t>
            </a:r>
            <a:r>
              <a:rPr lang="it-IT" sz="2400" dirty="0">
                <a:solidFill>
                  <a:schemeClr val="accent6">
                    <a:lumMod val="50000"/>
                  </a:schemeClr>
                </a:solidFill>
              </a:rPr>
              <a:t> 548/14</a:t>
            </a:r>
            <a:r>
              <a:rPr lang="it-IT" sz="2800" dirty="0">
                <a:solidFill>
                  <a:schemeClr val="accent6">
                    <a:lumMod val="50000"/>
                  </a:schemeClr>
                </a:solidFill>
              </a:rPr>
              <a:t/>
            </a:r>
            <a:br>
              <a:rPr lang="it-IT" sz="2800" dirty="0">
                <a:solidFill>
                  <a:schemeClr val="accent6">
                    <a:lumMod val="50000"/>
                  </a:schemeClr>
                </a:solidFill>
              </a:rPr>
            </a:br>
            <a:r>
              <a:rPr lang="en-US" sz="2800" dirty="0"/>
              <a:t>Large power </a:t>
            </a:r>
            <a:r>
              <a:rPr lang="en-US" sz="2800" dirty="0" err="1" smtClean="0"/>
              <a:t>trasformers</a:t>
            </a:r>
            <a:r>
              <a:rPr lang="en-US" sz="2800" dirty="0" smtClean="0"/>
              <a:t> - </a:t>
            </a:r>
            <a:r>
              <a:rPr lang="it-IT" sz="2800" dirty="0" smtClean="0"/>
              <a:t>PEI </a:t>
            </a:r>
            <a:r>
              <a:rPr lang="it-IT" sz="2800" dirty="0"/>
              <a:t>trend</a:t>
            </a:r>
            <a:endParaRPr lang="it-IT" sz="2800" b="0" dirty="0"/>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t="7935"/>
          <a:stretch>
            <a:fillRect/>
          </a:stretch>
        </p:blipFill>
        <p:spPr bwMode="auto">
          <a:xfrm>
            <a:off x="755650" y="1628775"/>
            <a:ext cx="7561263"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0" name="Rectangle 8"/>
          <p:cNvSpPr>
            <a:spLocks noChangeArrowheads="1"/>
          </p:cNvSpPr>
          <p:nvPr/>
        </p:nvSpPr>
        <p:spPr bwMode="auto">
          <a:xfrm>
            <a:off x="6443663" y="2852738"/>
            <a:ext cx="1944687"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4522" name="AutoShape 10"/>
          <p:cNvSpPr>
            <a:spLocks noChangeArrowheads="1"/>
          </p:cNvSpPr>
          <p:nvPr/>
        </p:nvSpPr>
        <p:spPr bwMode="auto">
          <a:xfrm>
            <a:off x="1763713" y="1773238"/>
            <a:ext cx="6337300" cy="4103687"/>
          </a:xfrm>
          <a:prstGeom prst="rtTriangle">
            <a:avLst/>
          </a:prstGeom>
          <a:solidFill>
            <a:srgbClr val="003366">
              <a:alpha val="2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4523" name="AutoShape 11"/>
          <p:cNvSpPr>
            <a:spLocks noChangeArrowheads="1"/>
          </p:cNvSpPr>
          <p:nvPr/>
        </p:nvSpPr>
        <p:spPr bwMode="auto">
          <a:xfrm rot="10800000">
            <a:off x="1763713" y="1773238"/>
            <a:ext cx="6337300" cy="4103687"/>
          </a:xfrm>
          <a:prstGeom prst="rtTriangle">
            <a:avLst/>
          </a:prstGeom>
          <a:solidFill>
            <a:srgbClr val="FF6600">
              <a:alpha val="32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4524" name="Text Box 12"/>
          <p:cNvSpPr txBox="1">
            <a:spLocks noChangeArrowheads="1"/>
          </p:cNvSpPr>
          <p:nvPr/>
        </p:nvSpPr>
        <p:spPr bwMode="auto">
          <a:xfrm>
            <a:off x="1922463" y="3860800"/>
            <a:ext cx="41624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a:solidFill>
                  <a:srgbClr val="003366"/>
                </a:solidFill>
                <a:latin typeface="Arial Narrow" pitchFamily="34" charset="0"/>
              </a:rPr>
              <a:t>Bad R2 </a:t>
            </a:r>
          </a:p>
          <a:p>
            <a:r>
              <a:rPr lang="it-IT" sz="2400" b="1">
                <a:solidFill>
                  <a:srgbClr val="003366"/>
                </a:solidFill>
                <a:latin typeface="Arial Narrow" pitchFamily="34" charset="0"/>
              </a:rPr>
              <a:t>Very numerous units</a:t>
            </a:r>
          </a:p>
          <a:p>
            <a:r>
              <a:rPr lang="it-IT" sz="2400" b="1">
                <a:solidFill>
                  <a:srgbClr val="003366"/>
                </a:solidFill>
                <a:latin typeface="Arial Narrow" pitchFamily="34" charset="0"/>
              </a:rPr>
              <a:t>Less transportation and installation costraints</a:t>
            </a:r>
          </a:p>
          <a:p>
            <a:r>
              <a:rPr lang="it-IT" sz="2400" b="1">
                <a:solidFill>
                  <a:srgbClr val="003366"/>
                </a:solidFill>
                <a:latin typeface="Arial Narrow" pitchFamily="34" charset="0"/>
              </a:rPr>
              <a:t>Sometime far from state of art</a:t>
            </a:r>
          </a:p>
        </p:txBody>
      </p:sp>
      <p:sp>
        <p:nvSpPr>
          <p:cNvPr id="64525" name="Text Box 13"/>
          <p:cNvSpPr txBox="1">
            <a:spLocks noChangeArrowheads="1"/>
          </p:cNvSpPr>
          <p:nvPr/>
        </p:nvSpPr>
        <p:spPr bwMode="auto">
          <a:xfrm>
            <a:off x="4787900" y="2233613"/>
            <a:ext cx="32400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it-IT" sz="2400" b="1">
                <a:solidFill>
                  <a:srgbClr val="FF0000"/>
                </a:solidFill>
                <a:latin typeface="Arial Narrow" pitchFamily="34" charset="0"/>
              </a:rPr>
              <a:t>Real state of art</a:t>
            </a:r>
          </a:p>
          <a:p>
            <a:pPr algn="r"/>
            <a:r>
              <a:rPr lang="it-IT" sz="2400" b="1">
                <a:solidFill>
                  <a:srgbClr val="FF0000"/>
                </a:solidFill>
                <a:latin typeface="Arial Narrow" pitchFamily="34" charset="0"/>
              </a:rPr>
              <a:t>More transportation and installation costraints Relatively few units </a:t>
            </a:r>
          </a:p>
          <a:p>
            <a:pPr algn="r"/>
            <a:r>
              <a:rPr lang="it-IT" sz="2400" b="1">
                <a:solidFill>
                  <a:srgbClr val="FF0000"/>
                </a:solidFill>
                <a:latin typeface="Arial Narrow" pitchFamily="34" charset="0"/>
              </a:rPr>
              <a:t>Good R2</a:t>
            </a:r>
          </a:p>
        </p:txBody>
      </p:sp>
      <p:sp>
        <p:nvSpPr>
          <p:cNvPr id="2" name="投影片編號版面配置區 1"/>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55</a:t>
            </a:fld>
            <a:endParaRPr lang="zh-TW" altLang="en-US"/>
          </a:p>
        </p:txBody>
      </p:sp>
    </p:spTree>
    <p:extLst>
      <p:ext uri="{BB962C8B-B14F-4D97-AF65-F5344CB8AC3E}">
        <p14:creationId xmlns:p14="http://schemas.microsoft.com/office/powerpoint/2010/main" val="429268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fade">
                                      <p:cBhvr>
                                        <p:cTn id="7" dur="2000"/>
                                        <p:tgtEl>
                                          <p:spTgt spid="645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523"/>
                                        </p:tgtEl>
                                        <p:attrNameLst>
                                          <p:attrName>style.visibility</p:attrName>
                                        </p:attrNameLst>
                                      </p:cBhvr>
                                      <p:to>
                                        <p:strVal val="visible"/>
                                      </p:to>
                                    </p:set>
                                    <p:animEffect transition="in" filter="fade">
                                      <p:cBhvr>
                                        <p:cTn id="10" dur="2000"/>
                                        <p:tgtEl>
                                          <p:spTgt spid="645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524"/>
                                        </p:tgtEl>
                                        <p:attrNameLst>
                                          <p:attrName>style.visibility</p:attrName>
                                        </p:attrNameLst>
                                      </p:cBhvr>
                                      <p:to>
                                        <p:strVal val="visible"/>
                                      </p:to>
                                    </p:set>
                                    <p:animEffect transition="in" filter="fade">
                                      <p:cBhvr>
                                        <p:cTn id="13" dur="2000"/>
                                        <p:tgtEl>
                                          <p:spTgt spid="645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525"/>
                                        </p:tgtEl>
                                        <p:attrNameLst>
                                          <p:attrName>style.visibility</p:attrName>
                                        </p:attrNameLst>
                                      </p:cBhvr>
                                      <p:to>
                                        <p:strVal val="visible"/>
                                      </p:to>
                                    </p:set>
                                    <p:animEffect transition="in" filter="fade">
                                      <p:cBhvr>
                                        <p:cTn id="16" dur="2000"/>
                                        <p:tgtEl>
                                          <p:spTgt spid="6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animBg="1"/>
      <p:bldP spid="64523" grpId="0" animBg="1"/>
      <p:bldP spid="64524" grpId="0"/>
      <p:bldP spid="645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8229600" cy="1143000"/>
          </a:xfrm>
        </p:spPr>
        <p:txBody>
          <a:bodyPr>
            <a:normAutofit/>
          </a:bodyPr>
          <a:lstStyle/>
          <a:p>
            <a:r>
              <a:rPr lang="it-IT" sz="2400" dirty="0">
                <a:solidFill>
                  <a:schemeClr val="accent6">
                    <a:lumMod val="50000"/>
                  </a:schemeClr>
                </a:solidFill>
              </a:rPr>
              <a:t>EU </a:t>
            </a:r>
            <a:r>
              <a:rPr lang="it-IT" sz="2400" dirty="0" err="1">
                <a:solidFill>
                  <a:schemeClr val="accent6">
                    <a:lumMod val="50000"/>
                  </a:schemeClr>
                </a:solidFill>
              </a:rPr>
              <a:t>Regulation</a:t>
            </a:r>
            <a:r>
              <a:rPr lang="it-IT" sz="2400" dirty="0">
                <a:solidFill>
                  <a:schemeClr val="accent6">
                    <a:lumMod val="50000"/>
                  </a:schemeClr>
                </a:solidFill>
              </a:rPr>
              <a:t> 548/14</a:t>
            </a:r>
            <a:r>
              <a:rPr lang="it-IT" sz="2800" dirty="0">
                <a:solidFill>
                  <a:schemeClr val="accent6">
                    <a:lumMod val="50000"/>
                  </a:schemeClr>
                </a:solidFill>
              </a:rPr>
              <a:t/>
            </a:r>
            <a:br>
              <a:rPr lang="it-IT" sz="2800" dirty="0">
                <a:solidFill>
                  <a:schemeClr val="accent6">
                    <a:lumMod val="50000"/>
                  </a:schemeClr>
                </a:solidFill>
              </a:rPr>
            </a:br>
            <a:r>
              <a:rPr lang="en-US" sz="2800" dirty="0"/>
              <a:t>Large power </a:t>
            </a:r>
            <a:r>
              <a:rPr lang="en-US" sz="2800" dirty="0" err="1"/>
              <a:t>trasformers</a:t>
            </a:r>
            <a:r>
              <a:rPr lang="en-US" sz="2800" dirty="0"/>
              <a:t> - </a:t>
            </a:r>
            <a:r>
              <a:rPr lang="it-IT" sz="2800" dirty="0"/>
              <a:t>PEI trend</a:t>
            </a:r>
            <a:endParaRPr lang="it-IT" sz="2800" b="0" dirty="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t="7935"/>
          <a:stretch>
            <a:fillRect/>
          </a:stretch>
        </p:blipFill>
        <p:spPr bwMode="auto">
          <a:xfrm>
            <a:off x="755650" y="1628775"/>
            <a:ext cx="7561263"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Rectangle 4"/>
          <p:cNvSpPr>
            <a:spLocks noChangeArrowheads="1"/>
          </p:cNvSpPr>
          <p:nvPr/>
        </p:nvSpPr>
        <p:spPr bwMode="auto">
          <a:xfrm>
            <a:off x="6443663" y="2852738"/>
            <a:ext cx="1944687"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7" name="Rectangle 11"/>
          <p:cNvSpPr>
            <a:spLocks noChangeArrowheads="1"/>
          </p:cNvSpPr>
          <p:nvPr/>
        </p:nvSpPr>
        <p:spPr bwMode="auto">
          <a:xfrm>
            <a:off x="1763713" y="1773238"/>
            <a:ext cx="863600" cy="4103687"/>
          </a:xfrm>
          <a:prstGeom prst="rect">
            <a:avLst/>
          </a:prstGeom>
          <a:solidFill>
            <a:srgbClr val="003366">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8" name="Rectangle 12"/>
          <p:cNvSpPr>
            <a:spLocks noChangeArrowheads="1"/>
          </p:cNvSpPr>
          <p:nvPr/>
        </p:nvSpPr>
        <p:spPr bwMode="auto">
          <a:xfrm>
            <a:off x="2627313" y="1773238"/>
            <a:ext cx="5473700" cy="4103687"/>
          </a:xfrm>
          <a:prstGeom prst="rect">
            <a:avLst/>
          </a:prstGeom>
          <a:solidFill>
            <a:srgbClr val="FF66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5544" name="Text Box 8"/>
          <p:cNvSpPr txBox="1">
            <a:spLocks noChangeArrowheads="1"/>
          </p:cNvSpPr>
          <p:nvPr/>
        </p:nvSpPr>
        <p:spPr bwMode="auto">
          <a:xfrm>
            <a:off x="1979613" y="4221163"/>
            <a:ext cx="21605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a:solidFill>
                  <a:srgbClr val="003366"/>
                </a:solidFill>
                <a:latin typeface="Arial Narrow" pitchFamily="34" charset="0"/>
              </a:rPr>
              <a:t>Log </a:t>
            </a:r>
          </a:p>
          <a:p>
            <a:r>
              <a:rPr lang="it-IT" sz="2400" b="1">
                <a:solidFill>
                  <a:srgbClr val="003366"/>
                </a:solidFill>
                <a:latin typeface="Arial Narrow" pitchFamily="34" charset="0"/>
              </a:rPr>
              <a:t>Regulation Portion</a:t>
            </a:r>
          </a:p>
        </p:txBody>
      </p:sp>
      <p:sp>
        <p:nvSpPr>
          <p:cNvPr id="65545" name="Text Box 9"/>
          <p:cNvSpPr txBox="1">
            <a:spLocks noChangeArrowheads="1"/>
          </p:cNvSpPr>
          <p:nvPr/>
        </p:nvSpPr>
        <p:spPr bwMode="auto">
          <a:xfrm>
            <a:off x="4787900" y="2233613"/>
            <a:ext cx="32400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it-IT" sz="2400" b="1">
                <a:solidFill>
                  <a:srgbClr val="FF0000"/>
                </a:solidFill>
                <a:latin typeface="Arial Narrow" pitchFamily="34" charset="0"/>
              </a:rPr>
              <a:t>Linear </a:t>
            </a:r>
          </a:p>
          <a:p>
            <a:pPr algn="r"/>
            <a:r>
              <a:rPr lang="it-IT" sz="2400" b="1">
                <a:solidFill>
                  <a:srgbClr val="FF0000"/>
                </a:solidFill>
                <a:latin typeface="Arial Narrow" pitchFamily="34" charset="0"/>
              </a:rPr>
              <a:t>Regulation</a:t>
            </a:r>
          </a:p>
          <a:p>
            <a:pPr algn="r"/>
            <a:r>
              <a:rPr lang="it-IT" sz="2400" b="1">
                <a:solidFill>
                  <a:srgbClr val="FF0000"/>
                </a:solidFill>
                <a:latin typeface="Arial Narrow" pitchFamily="34" charset="0"/>
              </a:rPr>
              <a:t>Portion</a:t>
            </a:r>
          </a:p>
        </p:txBody>
      </p:sp>
      <p:sp>
        <p:nvSpPr>
          <p:cNvPr id="65549" name="Text Box 13"/>
          <p:cNvSpPr txBox="1">
            <a:spLocks noChangeArrowheads="1"/>
          </p:cNvSpPr>
          <p:nvPr/>
        </p:nvSpPr>
        <p:spPr bwMode="auto">
          <a:xfrm>
            <a:off x="3708400" y="3357563"/>
            <a:ext cx="2736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5400" b="1">
                <a:solidFill>
                  <a:srgbClr val="009900"/>
                </a:solidFill>
                <a:latin typeface="Arial Narrow" pitchFamily="34" charset="0"/>
              </a:rPr>
              <a:t>100 MVA</a:t>
            </a:r>
          </a:p>
        </p:txBody>
      </p:sp>
      <p:sp>
        <p:nvSpPr>
          <p:cNvPr id="2" name="投影片編號版面配置區 1"/>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56</a:t>
            </a:fld>
            <a:endParaRPr lang="zh-TW" altLang="en-US"/>
          </a:p>
        </p:txBody>
      </p:sp>
    </p:spTree>
    <p:extLst>
      <p:ext uri="{BB962C8B-B14F-4D97-AF65-F5344CB8AC3E}">
        <p14:creationId xmlns:p14="http://schemas.microsoft.com/office/powerpoint/2010/main" val="395494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p:txBody>
          <a:bodyPr/>
          <a:lstStyle/>
          <a:p>
            <a:pPr>
              <a:buNone/>
            </a:pPr>
            <a:endParaRPr lang="en-US" sz="2000" dirty="0" smtClean="0">
              <a:solidFill>
                <a:srgbClr val="0070C0"/>
              </a:solidFill>
            </a:endParaRPr>
          </a:p>
          <a:p>
            <a:pPr>
              <a:buNone/>
            </a:pPr>
            <a:endParaRPr lang="en-US" sz="2000" dirty="0" smtClean="0">
              <a:solidFill>
                <a:srgbClr val="0070C0"/>
              </a:solidFill>
            </a:endParaRPr>
          </a:p>
          <a:p>
            <a:pPr>
              <a:buNone/>
            </a:pPr>
            <a:endParaRPr lang="en-US" sz="2000" dirty="0" smtClean="0">
              <a:solidFill>
                <a:srgbClr val="0070C0"/>
              </a:solidFill>
            </a:endParaRPr>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27" name="Rectangle 3"/>
          <p:cNvSpPr>
            <a:spLocks noChangeArrowheads="1"/>
          </p:cNvSpPr>
          <p:nvPr/>
        </p:nvSpPr>
        <p:spPr bwMode="auto">
          <a:xfrm>
            <a:off x="0" y="78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32" name="Rectangle 8"/>
          <p:cNvSpPr>
            <a:spLocks noChangeArrowheads="1"/>
          </p:cNvSpPr>
          <p:nvPr/>
        </p:nvSpPr>
        <p:spPr bwMode="auto">
          <a:xfrm>
            <a:off x="0" y="784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Tabella 13"/>
          <p:cNvGraphicFramePr>
            <a:graphicFrameLocks noGrp="1"/>
          </p:cNvGraphicFramePr>
          <p:nvPr>
            <p:extLst>
              <p:ext uri="{D42A27DB-BD31-4B8C-83A1-F6EECF244321}">
                <p14:modId xmlns:p14="http://schemas.microsoft.com/office/powerpoint/2010/main" val="761634047"/>
              </p:ext>
            </p:extLst>
          </p:nvPr>
        </p:nvGraphicFramePr>
        <p:xfrm>
          <a:off x="683568" y="1615440"/>
          <a:ext cx="3370064" cy="5090160"/>
        </p:xfrm>
        <a:graphic>
          <a:graphicData uri="http://schemas.openxmlformats.org/drawingml/2006/table">
            <a:tbl>
              <a:tblPr/>
              <a:tblGrid>
                <a:gridCol w="1122844"/>
                <a:gridCol w="1123610"/>
                <a:gridCol w="1123610"/>
              </a:tblGrid>
              <a:tr h="476664">
                <a:tc>
                  <a:txBody>
                    <a:bodyPr/>
                    <a:lstStyle/>
                    <a:p>
                      <a:pPr marL="0" algn="ctr">
                        <a:lnSpc>
                          <a:spcPct val="100000"/>
                        </a:lnSpc>
                        <a:spcAft>
                          <a:spcPts val="0"/>
                        </a:spcAft>
                      </a:pPr>
                      <a:r>
                        <a:rPr lang="it-IT" sz="1400" b="1" dirty="0" err="1">
                          <a:solidFill>
                            <a:schemeClr val="bg1"/>
                          </a:solidFill>
                          <a:latin typeface="Arial Narrow" panose="020B0606020202030204" pitchFamily="34" charset="0"/>
                          <a:ea typeface="Times New Roman"/>
                          <a:cs typeface="Arial"/>
                        </a:rPr>
                        <a:t>Sr</a:t>
                      </a:r>
                      <a:r>
                        <a:rPr lang="it-IT" sz="1400" b="1" dirty="0">
                          <a:solidFill>
                            <a:schemeClr val="bg1"/>
                          </a:solidFill>
                          <a:latin typeface="Arial Narrow" panose="020B0606020202030204" pitchFamily="34" charset="0"/>
                          <a:ea typeface="Times New Roman"/>
                          <a:cs typeface="Arial"/>
                        </a:rPr>
                        <a:t> </a:t>
                      </a:r>
                      <a:endParaRPr lang="it-IT" sz="1400" dirty="0">
                        <a:solidFill>
                          <a:schemeClr val="bg1"/>
                        </a:solidFill>
                        <a:latin typeface="Arial Narrow" panose="020B0606020202030204" pitchFamily="34" charset="0"/>
                        <a:ea typeface="Times New Roman"/>
                        <a:cs typeface="Times New Roman"/>
                      </a:endParaRPr>
                    </a:p>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(MVA)</a:t>
                      </a:r>
                      <a:r>
                        <a:rPr lang="it-IT" sz="1400" b="1" dirty="0">
                          <a:solidFill>
                            <a:schemeClr val="bg1"/>
                          </a:solidFill>
                          <a:latin typeface="Arial Narrow" panose="020B0606020202030204" pitchFamily="34" charset="0"/>
                          <a:ea typeface="Times New Roman"/>
                          <a:cs typeface="Times New Roman"/>
                        </a:rPr>
                        <a:t> </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PEI – T1</a:t>
                      </a:r>
                      <a:endParaRPr lang="it-IT" sz="1400" dirty="0">
                        <a:solidFill>
                          <a:schemeClr val="bg1"/>
                        </a:solidFill>
                        <a:latin typeface="Arial Narrow" panose="020B0606020202030204" pitchFamily="34" charset="0"/>
                        <a:ea typeface="Times New Roman"/>
                        <a:cs typeface="Times New Roman"/>
                      </a:endParaRPr>
                    </a:p>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PEI – T2</a:t>
                      </a:r>
                      <a:endParaRPr lang="it-IT" sz="1400" dirty="0">
                        <a:solidFill>
                          <a:schemeClr val="bg1"/>
                        </a:solidFill>
                        <a:latin typeface="Arial Narrow" panose="020B0606020202030204" pitchFamily="34" charset="0"/>
                        <a:ea typeface="Times New Roman"/>
                        <a:cs typeface="Times New Roman"/>
                      </a:endParaRPr>
                    </a:p>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 </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 4</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99,465</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99,532</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5</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99,483</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smtClean="0">
                          <a:solidFill>
                            <a:srgbClr val="4C4C4C"/>
                          </a:solidFill>
                          <a:latin typeface="Arial Narrow" panose="020B0606020202030204" pitchFamily="34" charset="0"/>
                          <a:ea typeface="Times New Roman"/>
                          <a:cs typeface="Arial"/>
                        </a:rPr>
                        <a:t>99,588</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6,3</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99,510</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99,571</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8</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99,535</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99,593</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10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99,560</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99,615</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12,5</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99,588</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99,640</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16</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99,615</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99,663</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20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99,639</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99,684</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25</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99,657</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99,700</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31,5</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99,671</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99,712</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40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99,684</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99,724</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50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99,696</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99,734</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63</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99,709</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99,745</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80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99,723</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99,758</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90">
                <a:tc>
                  <a:txBody>
                    <a:bodyPr/>
                    <a:lstStyle/>
                    <a:p>
                      <a:pPr marL="0" algn="ctr">
                        <a:lnSpc>
                          <a:spcPct val="100000"/>
                        </a:lnSpc>
                        <a:spcAft>
                          <a:spcPts val="0"/>
                        </a:spcAft>
                      </a:pPr>
                      <a:r>
                        <a:rPr lang="it-IT" sz="1400" b="1" dirty="0">
                          <a:solidFill>
                            <a:schemeClr val="bg1"/>
                          </a:solidFill>
                          <a:latin typeface="Arial Narrow" panose="020B0606020202030204" pitchFamily="34" charset="0"/>
                          <a:ea typeface="Times New Roman"/>
                          <a:cs typeface="Arial"/>
                        </a:rPr>
                        <a:t>≥ 100</a:t>
                      </a:r>
                      <a:endParaRPr lang="it-IT" sz="1400" dirty="0">
                        <a:solidFill>
                          <a:schemeClr val="bg1"/>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a:lnSpc>
                          <a:spcPct val="100000"/>
                        </a:lnSpc>
                        <a:spcAft>
                          <a:spcPts val="0"/>
                        </a:spcAft>
                      </a:pPr>
                      <a:r>
                        <a:rPr lang="fr-FR" sz="1400">
                          <a:solidFill>
                            <a:srgbClr val="4C4C4C"/>
                          </a:solidFill>
                          <a:latin typeface="Arial Narrow" panose="020B0606020202030204" pitchFamily="34" charset="0"/>
                          <a:ea typeface="Times New Roman"/>
                          <a:cs typeface="Arial"/>
                        </a:rPr>
                        <a:t>99,737</a:t>
                      </a:r>
                      <a:endParaRPr lang="it-IT" sz="140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pPr>
                      <a:r>
                        <a:rPr lang="fr-FR" sz="1400" dirty="0">
                          <a:solidFill>
                            <a:srgbClr val="4C4C4C"/>
                          </a:solidFill>
                          <a:latin typeface="Arial Narrow" panose="020B0606020202030204" pitchFamily="34" charset="0"/>
                          <a:ea typeface="Times New Roman"/>
                          <a:cs typeface="Arial"/>
                        </a:rPr>
                        <a:t>99,770</a:t>
                      </a:r>
                      <a:endParaRPr lang="it-IT" sz="1400" dirty="0">
                        <a:solidFill>
                          <a:srgbClr val="4C4C4C"/>
                        </a:solidFill>
                        <a:latin typeface="Arial Narrow" panose="020B0606020202030204" pitchFamily="34" charset="0"/>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Grafico 12"/>
          <p:cNvGraphicFramePr/>
          <p:nvPr>
            <p:extLst>
              <p:ext uri="{D42A27DB-BD31-4B8C-83A1-F6EECF244321}">
                <p14:modId xmlns:p14="http://schemas.microsoft.com/office/powerpoint/2010/main" val="664266633"/>
              </p:ext>
            </p:extLst>
          </p:nvPr>
        </p:nvGraphicFramePr>
        <p:xfrm>
          <a:off x="4355976" y="3717032"/>
          <a:ext cx="4347390"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4" name="投影片編號版面配置區 3"/>
          <p:cNvSpPr>
            <a:spLocks noGrp="1"/>
          </p:cNvSpPr>
          <p:nvPr>
            <p:ph type="sldNum" sz="quarter" idx="4294967295"/>
          </p:nvPr>
        </p:nvSpPr>
        <p:spPr>
          <a:xfrm>
            <a:off x="179512" y="6520259"/>
            <a:ext cx="432048" cy="365125"/>
          </a:xfrm>
          <a:prstGeom prst="rect">
            <a:avLst/>
          </a:prstGeom>
        </p:spPr>
        <p:txBody>
          <a:bodyPr/>
          <a:lstStyle/>
          <a:p>
            <a:fld id="{1025C148-285E-4CC7-A23F-2B48F4A72443}" type="slidenum">
              <a:rPr lang="zh-TW" altLang="en-US" smtClean="0"/>
              <a:t>57</a:t>
            </a:fld>
            <a:endParaRPr lang="zh-TW" altLang="en-US"/>
          </a:p>
        </p:txBody>
      </p:sp>
      <p:sp>
        <p:nvSpPr>
          <p:cNvPr id="15" name="Symbol zastępczy zawartości 2"/>
          <p:cNvSpPr txBox="1">
            <a:spLocks/>
          </p:cNvSpPr>
          <p:nvPr/>
        </p:nvSpPr>
        <p:spPr bwMode="auto">
          <a:xfrm>
            <a:off x="5022861" y="3356992"/>
            <a:ext cx="338437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09900"/>
              </a:buClr>
              <a:buFont typeface="Wingdings" pitchFamily="2" charset="2"/>
              <a:buNone/>
              <a:defRPr sz="2400" b="1">
                <a:solidFill>
                  <a:srgbClr val="000099"/>
                </a:solidFill>
                <a:latin typeface="+mn-lt"/>
                <a:ea typeface="+mn-ea"/>
                <a:cs typeface="+mn-cs"/>
              </a:defRPr>
            </a:lvl1pPr>
            <a:lvl2pPr marL="457200" indent="0" algn="l" rtl="0" eaLnBrk="0" fontAlgn="base" hangingPunct="0">
              <a:spcBef>
                <a:spcPct val="20000"/>
              </a:spcBef>
              <a:spcAft>
                <a:spcPct val="0"/>
              </a:spcAft>
              <a:buClr>
                <a:srgbClr val="009900"/>
              </a:buClr>
              <a:buFont typeface="Arial" charset="0"/>
              <a:buNone/>
              <a:defRPr sz="2000" b="1">
                <a:solidFill>
                  <a:srgbClr val="000099"/>
                </a:solidFill>
                <a:latin typeface="+mn-lt"/>
              </a:defRPr>
            </a:lvl2pPr>
            <a:lvl3pPr marL="914400" indent="0" algn="l" rtl="0" eaLnBrk="0" fontAlgn="base" hangingPunct="0">
              <a:spcBef>
                <a:spcPct val="20000"/>
              </a:spcBef>
              <a:spcAft>
                <a:spcPct val="0"/>
              </a:spcAft>
              <a:buClr>
                <a:srgbClr val="009900"/>
              </a:buClr>
              <a:buNone/>
              <a:defRPr sz="1800" b="1">
                <a:solidFill>
                  <a:srgbClr val="000099"/>
                </a:solidFill>
                <a:latin typeface="+mn-lt"/>
              </a:defRPr>
            </a:lvl3pPr>
            <a:lvl4pPr marL="1371600" indent="0" algn="l" rtl="0" eaLnBrk="0" fontAlgn="base" hangingPunct="0">
              <a:spcBef>
                <a:spcPct val="20000"/>
              </a:spcBef>
              <a:spcAft>
                <a:spcPct val="0"/>
              </a:spcAft>
              <a:buNone/>
              <a:defRPr sz="1600" b="1">
                <a:solidFill>
                  <a:srgbClr val="000099"/>
                </a:solidFill>
                <a:latin typeface="+mn-lt"/>
              </a:defRPr>
            </a:lvl4pPr>
            <a:lvl5pPr marL="1828800" indent="0" algn="l" rtl="0" eaLnBrk="0" fontAlgn="base" hangingPunct="0">
              <a:spcBef>
                <a:spcPct val="20000"/>
              </a:spcBef>
              <a:spcAft>
                <a:spcPct val="0"/>
              </a:spcAft>
              <a:buNone/>
              <a:defRPr sz="1600" b="1">
                <a:solidFill>
                  <a:srgbClr val="000099"/>
                </a:solidFill>
                <a:latin typeface="+mn-lt"/>
              </a:defRPr>
            </a:lvl5pPr>
            <a:lvl6pPr marL="2286000" indent="0" algn="l" rtl="0" fontAlgn="base">
              <a:spcBef>
                <a:spcPct val="20000"/>
              </a:spcBef>
              <a:spcAft>
                <a:spcPct val="0"/>
              </a:spcAft>
              <a:buNone/>
              <a:defRPr sz="1600" b="1">
                <a:solidFill>
                  <a:srgbClr val="000099"/>
                </a:solidFill>
                <a:latin typeface="+mn-lt"/>
              </a:defRPr>
            </a:lvl6pPr>
            <a:lvl7pPr marL="2743200" indent="0" algn="l" rtl="0" fontAlgn="base">
              <a:spcBef>
                <a:spcPct val="20000"/>
              </a:spcBef>
              <a:spcAft>
                <a:spcPct val="0"/>
              </a:spcAft>
              <a:buNone/>
              <a:defRPr sz="1600" b="1">
                <a:solidFill>
                  <a:srgbClr val="000099"/>
                </a:solidFill>
                <a:latin typeface="+mn-lt"/>
              </a:defRPr>
            </a:lvl7pPr>
            <a:lvl8pPr marL="3200400" indent="0" algn="l" rtl="0" fontAlgn="base">
              <a:spcBef>
                <a:spcPct val="20000"/>
              </a:spcBef>
              <a:spcAft>
                <a:spcPct val="0"/>
              </a:spcAft>
              <a:buNone/>
              <a:defRPr sz="1600" b="1">
                <a:solidFill>
                  <a:srgbClr val="000099"/>
                </a:solidFill>
                <a:latin typeface="+mn-lt"/>
              </a:defRPr>
            </a:lvl8pPr>
            <a:lvl9pPr marL="3657600" indent="0" algn="l" rtl="0" fontAlgn="base">
              <a:spcBef>
                <a:spcPct val="20000"/>
              </a:spcBef>
              <a:spcAft>
                <a:spcPct val="0"/>
              </a:spcAft>
              <a:buNone/>
              <a:defRPr sz="1600" b="1">
                <a:solidFill>
                  <a:srgbClr val="000099"/>
                </a:solidFill>
                <a:latin typeface="+mn-lt"/>
              </a:defRPr>
            </a:lvl9pPr>
          </a:lstStyle>
          <a:p>
            <a:pPr algn="ctr"/>
            <a:r>
              <a:rPr lang="en-GB" sz="1600" kern="0" dirty="0" smtClean="0"/>
              <a:t>Liquid immersed</a:t>
            </a:r>
          </a:p>
        </p:txBody>
      </p:sp>
      <p:sp>
        <p:nvSpPr>
          <p:cNvPr id="7" name="Titolo 6"/>
          <p:cNvSpPr>
            <a:spLocks noGrp="1"/>
          </p:cNvSpPr>
          <p:nvPr>
            <p:ph type="title"/>
          </p:nvPr>
        </p:nvSpPr>
        <p:spPr/>
        <p:txBody>
          <a:bodyPr/>
          <a:lstStyle/>
          <a:p>
            <a:r>
              <a:rPr lang="it-IT" sz="2000" dirty="0">
                <a:solidFill>
                  <a:schemeClr val="accent6">
                    <a:lumMod val="50000"/>
                  </a:schemeClr>
                </a:solidFill>
              </a:rPr>
              <a:t>EU </a:t>
            </a:r>
            <a:r>
              <a:rPr lang="it-IT" sz="2000" dirty="0" err="1">
                <a:solidFill>
                  <a:schemeClr val="accent6">
                    <a:lumMod val="50000"/>
                  </a:schemeClr>
                </a:solidFill>
              </a:rPr>
              <a:t>Regulation</a:t>
            </a:r>
            <a:r>
              <a:rPr lang="it-IT" sz="2000" dirty="0">
                <a:solidFill>
                  <a:schemeClr val="accent6">
                    <a:lumMod val="50000"/>
                  </a:schemeClr>
                </a:solidFill>
              </a:rPr>
              <a:t> 548/14</a:t>
            </a:r>
            <a:r>
              <a:rPr lang="it-IT" sz="2400" dirty="0">
                <a:solidFill>
                  <a:schemeClr val="accent6">
                    <a:lumMod val="50000"/>
                  </a:schemeClr>
                </a:solidFill>
              </a:rPr>
              <a:t/>
            </a:r>
            <a:br>
              <a:rPr lang="it-IT" sz="2400" dirty="0">
                <a:solidFill>
                  <a:schemeClr val="accent6">
                    <a:lumMod val="50000"/>
                  </a:schemeClr>
                </a:solidFill>
              </a:rPr>
            </a:br>
            <a:r>
              <a:rPr lang="en-US" sz="2400" dirty="0"/>
              <a:t>Large power </a:t>
            </a:r>
            <a:r>
              <a:rPr lang="en-US" sz="2400" dirty="0" err="1"/>
              <a:t>trasformers</a:t>
            </a:r>
            <a:r>
              <a:rPr lang="en-US" sz="2400" dirty="0"/>
              <a:t> - </a:t>
            </a:r>
            <a:r>
              <a:rPr lang="it-IT" sz="2400" dirty="0"/>
              <a:t>PEI trend</a:t>
            </a:r>
            <a:endParaRPr lang="en-US" dirty="0"/>
          </a:p>
        </p:txBody>
      </p:sp>
    </p:spTree>
    <p:extLst>
      <p:ext uri="{BB962C8B-B14F-4D97-AF65-F5344CB8AC3E}">
        <p14:creationId xmlns:p14="http://schemas.microsoft.com/office/powerpoint/2010/main" val="3132058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325602"/>
            <a:ext cx="6019800" cy="1661993"/>
          </a:xfrm>
          <a:prstGeom prst="rect">
            <a:avLst/>
          </a:prstGeom>
          <a:noFill/>
        </p:spPr>
        <p:txBody>
          <a:bodyPr wrap="square" lIns="0" tIns="0" rIns="0" bIns="0" rtlCol="0">
            <a:spAutoFit/>
          </a:bodyPr>
          <a:lstStyle/>
          <a:p>
            <a:r>
              <a:rPr lang="it-IT" sz="3600" b="1" dirty="0" smtClean="0">
                <a:solidFill>
                  <a:schemeClr val="bg1"/>
                </a:solidFill>
              </a:rPr>
              <a:t>EU </a:t>
            </a:r>
            <a:r>
              <a:rPr lang="it-IT" sz="3600" b="1" dirty="0" err="1" smtClean="0">
                <a:solidFill>
                  <a:schemeClr val="bg1"/>
                </a:solidFill>
              </a:rPr>
              <a:t>Regulation</a:t>
            </a:r>
            <a:r>
              <a:rPr lang="it-IT" sz="3600" b="1" dirty="0" smtClean="0">
                <a:solidFill>
                  <a:schemeClr val="bg1"/>
                </a:solidFill>
              </a:rPr>
              <a:t> N 548/14</a:t>
            </a:r>
          </a:p>
          <a:p>
            <a:r>
              <a:rPr lang="it-IT" sz="3600" b="1" dirty="0" smtClean="0">
                <a:solidFill>
                  <a:schemeClr val="bg1"/>
                </a:solidFill>
              </a:rPr>
              <a:t/>
            </a:r>
            <a:br>
              <a:rPr lang="it-IT" sz="3600" b="1" dirty="0" smtClean="0">
                <a:solidFill>
                  <a:schemeClr val="bg1"/>
                </a:solidFill>
              </a:rPr>
            </a:br>
            <a:r>
              <a:rPr lang="it-IT" sz="3600" b="1" dirty="0" smtClean="0">
                <a:solidFill>
                  <a:schemeClr val="bg1"/>
                </a:solidFill>
              </a:rPr>
              <a:t>From </a:t>
            </a:r>
            <a:r>
              <a:rPr lang="it-IT" sz="3600" b="1" dirty="0" err="1" smtClean="0">
                <a:solidFill>
                  <a:schemeClr val="bg1"/>
                </a:solidFill>
              </a:rPr>
              <a:t>theory</a:t>
            </a:r>
            <a:r>
              <a:rPr lang="it-IT" sz="3600" b="1" dirty="0" smtClean="0">
                <a:solidFill>
                  <a:schemeClr val="bg1"/>
                </a:solidFill>
              </a:rPr>
              <a:t> to </a:t>
            </a:r>
            <a:r>
              <a:rPr lang="it-IT" sz="3600" b="1" dirty="0" err="1" smtClean="0">
                <a:solidFill>
                  <a:schemeClr val="bg1"/>
                </a:solidFill>
              </a:rPr>
              <a:t>practice</a:t>
            </a:r>
            <a:r>
              <a:rPr lang="it-IT" sz="3600" b="1" dirty="0" smtClean="0">
                <a:solidFill>
                  <a:schemeClr val="bg1"/>
                </a:solidFill>
              </a:rPr>
              <a:t> </a:t>
            </a: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9.</a:t>
            </a:r>
            <a:endParaRPr lang="en-US" sz="28700" b="1" dirty="0" err="1" smtClean="0">
              <a:solidFill>
                <a:schemeClr val="bg2"/>
              </a:solidFill>
            </a:endParaRPr>
          </a:p>
        </p:txBody>
      </p:sp>
    </p:spTree>
    <p:extLst>
      <p:ext uri="{BB962C8B-B14F-4D97-AF65-F5344CB8AC3E}">
        <p14:creationId xmlns:p14="http://schemas.microsoft.com/office/powerpoint/2010/main" val="400917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err="1" smtClean="0"/>
              <a:t>Tolerances</a:t>
            </a:r>
            <a:endParaRPr lang="en-US" dirty="0"/>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837866"/>
            <a:ext cx="8367762" cy="159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12245"/>
            <a:ext cx="66389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7"/>
          <p:cNvSpPr>
            <a:spLocks noGrp="1"/>
          </p:cNvSpPr>
          <p:nvPr>
            <p:ph idx="1"/>
          </p:nvPr>
        </p:nvSpPr>
        <p:spPr/>
        <p:txBody>
          <a:bodyPr/>
          <a:lstStyle/>
          <a:p>
            <a:r>
              <a:rPr lang="it-IT" dirty="0" smtClean="0"/>
              <a:t>IEC 60076-1</a:t>
            </a:r>
          </a:p>
          <a:p>
            <a:endParaRPr lang="it-IT" dirty="0"/>
          </a:p>
          <a:p>
            <a:endParaRPr lang="it-IT" dirty="0" smtClean="0"/>
          </a:p>
          <a:p>
            <a:endParaRPr lang="it-IT" dirty="0"/>
          </a:p>
          <a:p>
            <a:r>
              <a:rPr lang="it-IT" dirty="0" smtClean="0"/>
              <a:t>EU 548/15</a:t>
            </a:r>
            <a:endParaRPr lang="en-US" dirty="0"/>
          </a:p>
        </p:txBody>
      </p:sp>
      <p:pic>
        <p:nvPicPr>
          <p:cNvPr id="102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50" y="4267200"/>
            <a:ext cx="8329613" cy="24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096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34200" y="0"/>
            <a:ext cx="22098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smtClean="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056596850"/>
              </p:ext>
            </p:extLst>
          </p:nvPr>
        </p:nvGraphicFramePr>
        <p:xfrm>
          <a:off x="304800" y="468817"/>
          <a:ext cx="8568953" cy="5550983"/>
        </p:xfrm>
        <a:graphic>
          <a:graphicData uri="http://schemas.openxmlformats.org/drawingml/2006/table">
            <a:tbl>
              <a:tblPr firstRow="1" firstCol="1" bandRow="1">
                <a:tableStyleId>{5C22544A-7EE6-4342-B048-85BDC9FD1C3A}</a:tableStyleId>
              </a:tblPr>
              <a:tblGrid>
                <a:gridCol w="1269474"/>
                <a:gridCol w="1034782"/>
                <a:gridCol w="1028115"/>
                <a:gridCol w="2935659"/>
                <a:gridCol w="2300923"/>
              </a:tblGrid>
              <a:tr h="203545">
                <a:tc>
                  <a:txBody>
                    <a:bodyPr/>
                    <a:lstStyle/>
                    <a:p>
                      <a:pPr algn="ctr">
                        <a:spcAft>
                          <a:spcPts val="0"/>
                        </a:spcAft>
                      </a:pPr>
                      <a:r>
                        <a:rPr lang="en-US" sz="1600" dirty="0">
                          <a:effectLst/>
                          <a:latin typeface="Arial Narrow" panose="020B0606020202030204" pitchFamily="34" charset="0"/>
                        </a:rPr>
                        <a:t>Country or Region</a:t>
                      </a:r>
                      <a:endParaRPr lang="en-US" sz="1800" dirty="0">
                        <a:effectLst/>
                        <a:latin typeface="Arial Narrow" panose="020B0606020202030204" pitchFamily="34" charset="0"/>
                        <a:ea typeface="Times New Roman"/>
                      </a:endParaRPr>
                    </a:p>
                  </a:txBody>
                  <a:tcPr marL="57247" marR="57247" marT="0" marB="0" anchor="ctr">
                    <a:solidFill>
                      <a:srgbClr val="0070C0"/>
                    </a:solidFill>
                  </a:tcPr>
                </a:tc>
                <a:tc>
                  <a:txBody>
                    <a:bodyPr/>
                    <a:lstStyle/>
                    <a:p>
                      <a:pPr algn="ctr">
                        <a:spcAft>
                          <a:spcPts val="0"/>
                        </a:spcAft>
                      </a:pPr>
                      <a:r>
                        <a:rPr lang="en-US" sz="1600" dirty="0">
                          <a:effectLst/>
                          <a:latin typeface="Arial Narrow" panose="020B0606020202030204" pitchFamily="34" charset="0"/>
                        </a:rPr>
                        <a:t>Rated frequency</a:t>
                      </a:r>
                      <a:endParaRPr lang="en-US" sz="1800" dirty="0">
                        <a:effectLst/>
                        <a:latin typeface="Arial Narrow" panose="020B0606020202030204" pitchFamily="34" charset="0"/>
                        <a:ea typeface="Times New Roman"/>
                      </a:endParaRPr>
                    </a:p>
                  </a:txBody>
                  <a:tcPr marL="57247" marR="57247" marT="0" marB="0" anchor="ctr">
                    <a:lnB w="190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en-US" sz="1600" dirty="0">
                          <a:effectLst/>
                          <a:latin typeface="Arial Narrow" panose="020B0606020202030204" pitchFamily="34" charset="0"/>
                        </a:rPr>
                        <a:t>Reference</a:t>
                      </a:r>
                      <a:endParaRPr lang="en-US" sz="1800" dirty="0">
                        <a:effectLst/>
                        <a:latin typeface="Arial Narrow" panose="020B0606020202030204" pitchFamily="34" charset="0"/>
                      </a:endParaRPr>
                    </a:p>
                    <a:p>
                      <a:pPr algn="ctr">
                        <a:spcAft>
                          <a:spcPts val="0"/>
                        </a:spcAft>
                      </a:pPr>
                      <a:r>
                        <a:rPr lang="en-US" sz="1600" dirty="0">
                          <a:effectLst/>
                          <a:latin typeface="Arial Narrow" panose="020B0606020202030204" pitchFamily="34" charset="0"/>
                        </a:rPr>
                        <a:t>standards</a:t>
                      </a:r>
                      <a:endParaRPr lang="en-US" sz="1800" dirty="0">
                        <a:effectLst/>
                        <a:latin typeface="Arial Narrow" panose="020B0606020202030204" pitchFamily="34" charset="0"/>
                        <a:ea typeface="Times New Roman"/>
                      </a:endParaRPr>
                    </a:p>
                  </a:txBody>
                  <a:tcPr marL="57247" marR="57247" marT="0" marB="0" anchor="ctr">
                    <a:lnB w="190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en-US" sz="1600" dirty="0">
                          <a:effectLst/>
                          <a:latin typeface="Arial Narrow" panose="020B0606020202030204" pitchFamily="34" charset="0"/>
                        </a:rPr>
                        <a:t>EP Index</a:t>
                      </a:r>
                      <a:endParaRPr lang="en-US" sz="1800" dirty="0">
                        <a:effectLst/>
                        <a:latin typeface="Arial Narrow" panose="020B0606020202030204" pitchFamily="34" charset="0"/>
                        <a:ea typeface="Times New Roman"/>
                      </a:endParaRPr>
                    </a:p>
                  </a:txBody>
                  <a:tcPr marL="57247" marR="57247" marT="0" marB="0" anchor="ctr">
                    <a:lnB w="190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en-US" sz="1600" dirty="0">
                          <a:effectLst/>
                          <a:latin typeface="Arial Narrow" panose="020B0606020202030204" pitchFamily="34" charset="0"/>
                        </a:rPr>
                        <a:t>Notes</a:t>
                      </a:r>
                      <a:endParaRPr lang="en-US" sz="1800" dirty="0">
                        <a:effectLst/>
                        <a:latin typeface="Arial Narrow" panose="020B0606020202030204" pitchFamily="34" charset="0"/>
                        <a:ea typeface="Times New Roman"/>
                      </a:endParaRPr>
                    </a:p>
                  </a:txBody>
                  <a:tcPr marL="57247" marR="57247" marT="0" marB="0" anchor="ctr">
                    <a:lnB w="19050" cap="flat" cmpd="sng" algn="ctr">
                      <a:solidFill>
                        <a:srgbClr val="0070C0"/>
                      </a:solidFill>
                      <a:prstDash val="solid"/>
                      <a:round/>
                      <a:headEnd type="none" w="med" len="med"/>
                      <a:tailEnd type="none" w="med" len="med"/>
                    </a:lnB>
                    <a:solidFill>
                      <a:srgbClr val="0070C0"/>
                    </a:solidFill>
                  </a:tcPr>
                </a:tc>
              </a:tr>
              <a:tr h="305318">
                <a:tc>
                  <a:txBody>
                    <a:bodyPr/>
                    <a:lstStyle/>
                    <a:p>
                      <a:pPr algn="ctr">
                        <a:spcAft>
                          <a:spcPts val="0"/>
                        </a:spcAft>
                      </a:pPr>
                      <a:r>
                        <a:rPr lang="en-US" sz="1600" dirty="0">
                          <a:effectLst/>
                          <a:latin typeface="Arial Narrow" panose="020B0606020202030204" pitchFamily="34" charset="0"/>
                        </a:rPr>
                        <a:t>Australia and New Zealand</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dirty="0">
                          <a:solidFill>
                            <a:srgbClr val="002060"/>
                          </a:solidFill>
                          <a:effectLst/>
                          <a:latin typeface="Arial Narrow" panose="020B0606020202030204" pitchFamily="34" charset="0"/>
                        </a:rPr>
                        <a:t>50 Hz</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203545">
                <a:tc>
                  <a:txBody>
                    <a:bodyPr/>
                    <a:lstStyle/>
                    <a:p>
                      <a:pPr algn="ctr">
                        <a:spcAft>
                          <a:spcPts val="0"/>
                        </a:spcAft>
                      </a:pPr>
                      <a:r>
                        <a:rPr lang="en-US" sz="1600" dirty="0">
                          <a:effectLst/>
                          <a:latin typeface="Arial Narrow" panose="020B0606020202030204" pitchFamily="34" charset="0"/>
                        </a:rPr>
                        <a:t>Brazil</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dirty="0">
                          <a:solidFill>
                            <a:srgbClr val="002060"/>
                          </a:solidFill>
                          <a:effectLst/>
                          <a:latin typeface="Arial Narrow" panose="020B0606020202030204" pitchFamily="34" charset="0"/>
                        </a:rPr>
                        <a:t>60 Hz</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Losses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Draft MEPS for dry type</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610635">
                <a:tc>
                  <a:txBody>
                    <a:bodyPr/>
                    <a:lstStyle/>
                    <a:p>
                      <a:pPr algn="ctr">
                        <a:spcAft>
                          <a:spcPts val="0"/>
                        </a:spcAft>
                      </a:pPr>
                      <a:r>
                        <a:rPr lang="en-US" sz="1600" dirty="0">
                          <a:effectLst/>
                          <a:latin typeface="Arial Narrow" panose="020B0606020202030204" pitchFamily="34" charset="0"/>
                        </a:rPr>
                        <a:t>Canada</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60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smtClean="0">
                          <a:solidFill>
                            <a:srgbClr val="002060"/>
                          </a:solidFill>
                          <a:effectLst/>
                          <a:latin typeface="Arial Narrow" panose="020B0606020202030204" pitchFamily="34" charset="0"/>
                        </a:rPr>
                        <a:t>NEMA</a:t>
                      </a:r>
                      <a:br>
                        <a:rPr lang="en-US" sz="1600" dirty="0" smtClean="0">
                          <a:solidFill>
                            <a:srgbClr val="002060"/>
                          </a:solidFill>
                          <a:effectLst/>
                          <a:latin typeface="Arial Narrow" panose="020B0606020202030204" pitchFamily="34" charset="0"/>
                        </a:rPr>
                      </a:br>
                      <a:r>
                        <a:rPr lang="en-US" sz="1600" dirty="0" smtClean="0">
                          <a:solidFill>
                            <a:srgbClr val="002060"/>
                          </a:solidFill>
                          <a:effectLst/>
                          <a:latin typeface="Arial Narrow" panose="020B0606020202030204" pitchFamily="34" charset="0"/>
                        </a:rPr>
                        <a:t>IEEE</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 for dry type Voluntary for liquid filled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203545">
                <a:tc>
                  <a:txBody>
                    <a:bodyPr/>
                    <a:lstStyle/>
                    <a:p>
                      <a:pPr algn="ctr">
                        <a:spcAft>
                          <a:spcPts val="0"/>
                        </a:spcAft>
                      </a:pPr>
                      <a:r>
                        <a:rPr lang="en-US" sz="1600" dirty="0">
                          <a:effectLst/>
                          <a:latin typeface="Arial Narrow" panose="020B0606020202030204" pitchFamily="34" charset="0"/>
                        </a:rPr>
                        <a:t>China</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IEC</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Losses @ 100%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610635">
                <a:tc>
                  <a:txBody>
                    <a:bodyPr/>
                    <a:lstStyle/>
                    <a:p>
                      <a:pPr algn="ctr">
                        <a:spcAft>
                          <a:spcPts val="0"/>
                        </a:spcAft>
                      </a:pPr>
                      <a:r>
                        <a:rPr lang="en-US" sz="1600" dirty="0">
                          <a:effectLst/>
                          <a:latin typeface="Arial Narrow" panose="020B0606020202030204" pitchFamily="34" charset="0"/>
                        </a:rPr>
                        <a:t>European Union</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Losses @ 100% load (S</a:t>
                      </a:r>
                      <a:r>
                        <a:rPr lang="en-US" sz="1600" baseline="-25000" dirty="0">
                          <a:solidFill>
                            <a:srgbClr val="002060"/>
                          </a:solidFill>
                          <a:effectLst/>
                          <a:latin typeface="Arial Narrow" panose="020B0606020202030204" pitchFamily="34" charset="0"/>
                        </a:rPr>
                        <a:t>R</a:t>
                      </a:r>
                      <a:r>
                        <a:rPr lang="en-US" sz="1600" dirty="0">
                          <a:solidFill>
                            <a:srgbClr val="002060"/>
                          </a:solidFill>
                          <a:effectLst/>
                          <a:latin typeface="Arial Narrow" panose="020B0606020202030204" pitchFamily="34" charset="0"/>
                        </a:rPr>
                        <a:t> &lt; 3150 kVA)</a:t>
                      </a:r>
                      <a:endParaRPr lang="en-US" sz="1800" dirty="0">
                        <a:solidFill>
                          <a:srgbClr val="002060"/>
                        </a:solidFill>
                        <a:effectLst/>
                        <a:latin typeface="Arial Narrow" panose="020B0606020202030204" pitchFamily="34" charset="0"/>
                      </a:endParaRPr>
                    </a:p>
                    <a:p>
                      <a:pPr algn="ctr">
                        <a:spcAft>
                          <a:spcPts val="0"/>
                        </a:spcAft>
                      </a:pPr>
                      <a:r>
                        <a:rPr lang="en-US" sz="1600" dirty="0">
                          <a:solidFill>
                            <a:srgbClr val="002060"/>
                          </a:solidFill>
                          <a:effectLst/>
                          <a:latin typeface="Arial Narrow" panose="020B0606020202030204" pitchFamily="34" charset="0"/>
                        </a:rPr>
                        <a:t>PEI (SR ≥ 3150 kVA)</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712408">
                <a:tc>
                  <a:txBody>
                    <a:bodyPr/>
                    <a:lstStyle/>
                    <a:p>
                      <a:pPr algn="ctr">
                        <a:spcAft>
                          <a:spcPts val="0"/>
                        </a:spcAft>
                      </a:pPr>
                      <a:r>
                        <a:rPr lang="en-US" sz="1600" dirty="0">
                          <a:effectLst/>
                          <a:latin typeface="Arial Narrow" panose="020B0606020202030204" pitchFamily="34" charset="0"/>
                        </a:rPr>
                        <a:t>India</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Losses @ 100% load and </a:t>
                      </a:r>
                      <a:endParaRPr lang="en-US" sz="1800" dirty="0">
                        <a:solidFill>
                          <a:srgbClr val="002060"/>
                        </a:solidFill>
                        <a:effectLst/>
                        <a:latin typeface="Arial Narrow" panose="020B0606020202030204" pitchFamily="34" charset="0"/>
                      </a:endParaRPr>
                    </a:p>
                    <a:p>
                      <a:pPr algn="ctr">
                        <a:spcAft>
                          <a:spcPts val="0"/>
                        </a:spcAft>
                      </a:pPr>
                      <a:r>
                        <a:rPr lang="en-US" sz="1600" dirty="0">
                          <a:solidFill>
                            <a:srgbClr val="002060"/>
                          </a:solidFill>
                          <a:effectLst/>
                          <a:latin typeface="Arial Narrow" panose="020B0606020202030204" pitchFamily="34" charset="0"/>
                        </a:rPr>
                        <a:t>Losses @ 50% load</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 and labelling scheme for certain liquid immersed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203545">
                <a:tc>
                  <a:txBody>
                    <a:bodyPr/>
                    <a:lstStyle/>
                    <a:p>
                      <a:pPr algn="ctr">
                        <a:spcAft>
                          <a:spcPts val="0"/>
                        </a:spcAft>
                      </a:pPr>
                      <a:r>
                        <a:rPr lang="en-US" sz="1600">
                          <a:effectLst/>
                          <a:latin typeface="Arial Narrow" panose="020B0606020202030204" pitchFamily="34" charset="0"/>
                        </a:rPr>
                        <a:t>Israel</a:t>
                      </a:r>
                      <a:endParaRPr lang="en-US" sz="180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Losses @ 100% load</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Mandatory MEPS</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610635">
                <a:tc>
                  <a:txBody>
                    <a:bodyPr/>
                    <a:lstStyle/>
                    <a:p>
                      <a:pPr algn="ctr">
                        <a:spcAft>
                          <a:spcPts val="0"/>
                        </a:spcAft>
                      </a:pPr>
                      <a:r>
                        <a:rPr lang="en-US" sz="1600" dirty="0">
                          <a:effectLst/>
                          <a:latin typeface="Arial Narrow" panose="020B0606020202030204" pitchFamily="34" charset="0"/>
                        </a:rPr>
                        <a:t>Japan</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50-60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Total loss @ 40% (SR ≤ 500 kVA)</a:t>
                      </a:r>
                      <a:endParaRPr lang="en-US" sz="1800" dirty="0">
                        <a:solidFill>
                          <a:srgbClr val="002060"/>
                        </a:solidFill>
                        <a:effectLst/>
                        <a:latin typeface="Arial Narrow" panose="020B0606020202030204" pitchFamily="34" charset="0"/>
                      </a:endParaRPr>
                    </a:p>
                    <a:p>
                      <a:pPr algn="ctr">
                        <a:spcAft>
                          <a:spcPts val="0"/>
                        </a:spcAft>
                      </a:pPr>
                      <a:r>
                        <a:rPr lang="en-US" sz="1600" dirty="0">
                          <a:solidFill>
                            <a:srgbClr val="002060"/>
                          </a:solidFill>
                          <a:effectLst/>
                          <a:latin typeface="Arial Narrow" panose="020B0606020202030204" pitchFamily="34" charset="0"/>
                        </a:rPr>
                        <a:t>Total loss @ 50% (SR &gt; 500 kVA)</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Mandatory labelling</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203545">
                <a:tc>
                  <a:txBody>
                    <a:bodyPr/>
                    <a:lstStyle/>
                    <a:p>
                      <a:pPr algn="ctr">
                        <a:spcAft>
                          <a:spcPts val="0"/>
                        </a:spcAft>
                      </a:pPr>
                      <a:r>
                        <a:rPr lang="en-US" sz="1600" dirty="0">
                          <a:effectLst/>
                          <a:latin typeface="Arial Narrow" panose="020B0606020202030204" pitchFamily="34" charset="0"/>
                        </a:rPr>
                        <a:t>Korea</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60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Mandatory MEPS</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305318">
                <a:tc>
                  <a:txBody>
                    <a:bodyPr/>
                    <a:lstStyle/>
                    <a:p>
                      <a:pPr algn="ctr">
                        <a:spcAft>
                          <a:spcPts val="0"/>
                        </a:spcAft>
                      </a:pPr>
                      <a:r>
                        <a:rPr lang="en-US" sz="1600" dirty="0">
                          <a:effectLst/>
                          <a:latin typeface="Arial Narrow" panose="020B0606020202030204" pitchFamily="34" charset="0"/>
                        </a:rPr>
                        <a:t>Mexico</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60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IEEE</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100%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Mandatory for liquid filled</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305318">
                <a:tc>
                  <a:txBody>
                    <a:bodyPr/>
                    <a:lstStyle/>
                    <a:p>
                      <a:pPr algn="ctr">
                        <a:spcAft>
                          <a:spcPts val="0"/>
                        </a:spcAft>
                      </a:pPr>
                      <a:r>
                        <a:rPr lang="en-US" sz="1600" dirty="0">
                          <a:effectLst/>
                          <a:latin typeface="Arial Narrow" panose="020B0606020202030204" pitchFamily="34" charset="0"/>
                        </a:rPr>
                        <a:t>USA</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60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IEEE</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Mandatory </a:t>
                      </a:r>
                      <a:r>
                        <a:rPr lang="en-US" sz="1600" dirty="0" smtClean="0">
                          <a:solidFill>
                            <a:srgbClr val="002060"/>
                          </a:solidFill>
                          <a:effectLst/>
                          <a:latin typeface="Arial Narrow" panose="020B0606020202030204" pitchFamily="34" charset="0"/>
                        </a:rPr>
                        <a:t>MEPS</a:t>
                      </a:r>
                      <a:br>
                        <a:rPr lang="en-US" sz="1600" dirty="0" smtClean="0">
                          <a:solidFill>
                            <a:srgbClr val="002060"/>
                          </a:solidFill>
                          <a:effectLst/>
                          <a:latin typeface="Arial Narrow" panose="020B0606020202030204" pitchFamily="34" charset="0"/>
                        </a:rPr>
                      </a:br>
                      <a:r>
                        <a:rPr lang="en-US" sz="1600" dirty="0" smtClean="0">
                          <a:solidFill>
                            <a:srgbClr val="002060"/>
                          </a:solidFill>
                          <a:effectLst/>
                          <a:latin typeface="Arial Narrow" panose="020B0606020202030204" pitchFamily="34" charset="0"/>
                        </a:rPr>
                        <a:t> </a:t>
                      </a:r>
                      <a:r>
                        <a:rPr lang="en-US" sz="1600" dirty="0">
                          <a:solidFill>
                            <a:srgbClr val="002060"/>
                          </a:solidFill>
                          <a:effectLst/>
                          <a:latin typeface="Arial Narrow" panose="020B0606020202030204" pitchFamily="34" charset="0"/>
                        </a:rPr>
                        <a:t>and labelling</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203545">
                <a:tc>
                  <a:txBody>
                    <a:bodyPr/>
                    <a:lstStyle/>
                    <a:p>
                      <a:pPr algn="ctr">
                        <a:spcAft>
                          <a:spcPts val="0"/>
                        </a:spcAft>
                      </a:pPr>
                      <a:r>
                        <a:rPr lang="en-US" sz="1600" dirty="0">
                          <a:effectLst/>
                          <a:latin typeface="Arial Narrow" panose="020B0606020202030204" pitchFamily="34" charset="0"/>
                        </a:rPr>
                        <a:t>Vietnam</a:t>
                      </a:r>
                      <a:endParaRPr lang="en-US" sz="1800" dirty="0">
                        <a:effectLst/>
                        <a:latin typeface="Arial Narrow" panose="020B0606020202030204" pitchFamily="34" charset="0"/>
                        <a:ea typeface="Times New Roman"/>
                      </a:endParaRPr>
                    </a:p>
                  </a:txBody>
                  <a:tcPr marL="57247" marR="57247" marT="0" marB="0" anchor="ctr">
                    <a:lnR w="19050" cap="flat" cmpd="sng" algn="ctr">
                      <a:solidFill>
                        <a:srgbClr val="0070C0"/>
                      </a:solidFill>
                      <a:prstDash val="solid"/>
                      <a:round/>
                      <a:headEnd type="none" w="med" len="med"/>
                      <a:tailEnd type="none" w="med" len="med"/>
                    </a:lnR>
                    <a:solidFill>
                      <a:srgbClr val="0070C0"/>
                    </a:solidFill>
                  </a:tcPr>
                </a:tc>
                <a:tc>
                  <a:txBody>
                    <a:bodyPr/>
                    <a:lstStyle/>
                    <a:p>
                      <a:pPr algn="ctr">
                        <a:spcAft>
                          <a:spcPts val="0"/>
                        </a:spcAft>
                      </a:pPr>
                      <a:r>
                        <a:rPr lang="en-US" sz="1600">
                          <a:solidFill>
                            <a:srgbClr val="002060"/>
                          </a:solidFill>
                          <a:effectLst/>
                          <a:latin typeface="Arial Narrow" panose="020B0606020202030204" pitchFamily="34" charset="0"/>
                        </a:rPr>
                        <a:t>50 Hz</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IEC</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a:solidFill>
                            <a:srgbClr val="002060"/>
                          </a:solidFill>
                          <a:effectLst/>
                          <a:latin typeface="Arial Narrow" panose="020B0606020202030204" pitchFamily="34" charset="0"/>
                        </a:rPr>
                        <a:t>Efficiency @ 50% load</a:t>
                      </a:r>
                      <a:endParaRPr lang="en-US" sz="180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2060"/>
                          </a:solidFill>
                          <a:effectLst/>
                          <a:latin typeface="Arial Narrow" panose="020B0606020202030204" pitchFamily="34" charset="0"/>
                        </a:rPr>
                        <a:t>Mandatory MEPS</a:t>
                      </a:r>
                      <a:endParaRPr lang="en-US" sz="1800" dirty="0">
                        <a:solidFill>
                          <a:srgbClr val="002060"/>
                        </a:solidFill>
                        <a:effectLst/>
                        <a:latin typeface="Arial Narrow" panose="020B0606020202030204" pitchFamily="34" charset="0"/>
                        <a:ea typeface="Times New Roman"/>
                      </a:endParaRPr>
                    </a:p>
                  </a:txBody>
                  <a:tcPr marL="57247" marR="57247" marT="0" marB="0"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6</a:t>
            </a:fld>
            <a:endParaRPr lang="zh-TW" altLang="en-US"/>
          </a:p>
        </p:txBody>
      </p:sp>
    </p:spTree>
    <p:extLst>
      <p:ext uri="{BB962C8B-B14F-4D97-AF65-F5344CB8AC3E}">
        <p14:creationId xmlns:p14="http://schemas.microsoft.com/office/powerpoint/2010/main" val="1930404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 and this is the theory, practically…</a:t>
            </a:r>
            <a:endParaRPr lang="it-IT" dirty="0"/>
          </a:p>
        </p:txBody>
      </p:sp>
      <p:sp>
        <p:nvSpPr>
          <p:cNvPr id="3" name="Segnaposto contenuto 2"/>
          <p:cNvSpPr>
            <a:spLocks noGrp="1"/>
          </p:cNvSpPr>
          <p:nvPr>
            <p:ph idx="1"/>
          </p:nvPr>
        </p:nvSpPr>
        <p:spPr>
          <a:xfrm>
            <a:off x="611560" y="1676400"/>
            <a:ext cx="8229600" cy="1158786"/>
          </a:xfrm>
        </p:spPr>
        <p:txBody>
          <a:bodyPr>
            <a:noAutofit/>
          </a:bodyPr>
          <a:lstStyle/>
          <a:p>
            <a:pPr>
              <a:spcAft>
                <a:spcPts val="0"/>
              </a:spcAft>
            </a:pPr>
            <a:r>
              <a:rPr lang="en-US" dirty="0" smtClean="0"/>
              <a:t>Measurement uncertainties</a:t>
            </a:r>
          </a:p>
          <a:p>
            <a:pPr>
              <a:spcAft>
                <a:spcPts val="0"/>
              </a:spcAft>
            </a:pPr>
            <a:endParaRPr lang="en-US" dirty="0" smtClean="0"/>
          </a:p>
          <a:p>
            <a:pPr>
              <a:spcAft>
                <a:spcPts val="0"/>
              </a:spcAft>
            </a:pPr>
            <a:r>
              <a:rPr lang="en-US" dirty="0" smtClean="0"/>
              <a:t>Production tolerances</a:t>
            </a:r>
          </a:p>
          <a:p>
            <a:pPr>
              <a:spcAft>
                <a:spcPts val="0"/>
              </a:spcAft>
            </a:pPr>
            <a:endParaRPr lang="en-US" dirty="0" smtClean="0"/>
          </a:p>
          <a:p>
            <a:pPr>
              <a:spcAft>
                <a:spcPts val="0"/>
              </a:spcAft>
            </a:pPr>
            <a:endParaRPr lang="en-US" sz="500" dirty="0"/>
          </a:p>
          <a:p>
            <a:pPr marL="0" indent="0" algn="ctr">
              <a:spcAft>
                <a:spcPts val="0"/>
              </a:spcAft>
              <a:buNone/>
            </a:pPr>
            <a:r>
              <a:rPr lang="en-US" b="1" dirty="0" smtClean="0"/>
              <a:t>Annex III Verification procedure</a:t>
            </a:r>
          </a:p>
          <a:p>
            <a:pPr>
              <a:spcAft>
                <a:spcPts val="0"/>
              </a:spcAft>
              <a:buNone/>
            </a:pPr>
            <a:endParaRPr lang="en-US" sz="2000" dirty="0" smtClean="0"/>
          </a:p>
          <a:p>
            <a:pPr>
              <a:spcAft>
                <a:spcPts val="0"/>
              </a:spcAft>
            </a:pPr>
            <a:endParaRPr lang="en-US" sz="2000" dirty="0" smtClean="0"/>
          </a:p>
          <a:p>
            <a:pPr>
              <a:spcAft>
                <a:spcPts val="0"/>
              </a:spcAft>
            </a:pPr>
            <a:endParaRPr lang="en-US" sz="2000" dirty="0"/>
          </a:p>
        </p:txBody>
      </p:sp>
      <p:graphicFrame>
        <p:nvGraphicFramePr>
          <p:cNvPr id="4" name="Tabella 3"/>
          <p:cNvGraphicFramePr>
            <a:graphicFrameLocks noGrp="1"/>
          </p:cNvGraphicFramePr>
          <p:nvPr>
            <p:extLst>
              <p:ext uri="{D42A27DB-BD31-4B8C-83A1-F6EECF244321}">
                <p14:modId xmlns:p14="http://schemas.microsoft.com/office/powerpoint/2010/main" val="1300438957"/>
              </p:ext>
            </p:extLst>
          </p:nvPr>
        </p:nvGraphicFramePr>
        <p:xfrm>
          <a:off x="683568" y="4875664"/>
          <a:ext cx="7776864" cy="1219200"/>
        </p:xfrm>
        <a:graphic>
          <a:graphicData uri="http://schemas.openxmlformats.org/drawingml/2006/table">
            <a:tbl>
              <a:tblPr firstCol="1">
                <a:tableStyleId>{21E4AEA4-8DFA-4A89-87EB-49C32662AFE0}</a:tableStyleId>
              </a:tblPr>
              <a:tblGrid>
                <a:gridCol w="3889269"/>
                <a:gridCol w="3887595"/>
              </a:tblGrid>
              <a:tr h="0">
                <a:tc>
                  <a:txBody>
                    <a:bodyPr/>
                    <a:lstStyle/>
                    <a:p>
                      <a:pPr algn="just">
                        <a:spcBef>
                          <a:spcPts val="600"/>
                        </a:spcBef>
                        <a:spcAft>
                          <a:spcPts val="600"/>
                        </a:spcAft>
                      </a:pPr>
                      <a:r>
                        <a:rPr lang="en-GB" sz="1600" b="1" dirty="0">
                          <a:solidFill>
                            <a:schemeClr val="bg1"/>
                          </a:solidFill>
                          <a:effectLst/>
                          <a:latin typeface="Arial Narrow" panose="020B0606020202030204" pitchFamily="34" charset="0"/>
                        </a:rPr>
                        <a:t>Measured parameter</a:t>
                      </a:r>
                      <a:endParaRPr lang="en-US" sz="1600" b="1" dirty="0">
                        <a:solidFill>
                          <a:schemeClr val="bg1"/>
                        </a:solidFill>
                        <a:effectLst/>
                        <a:latin typeface="Arial Narrow" panose="020B0606020202030204" pitchFamily="34" charset="0"/>
                        <a:ea typeface="Times New Roman"/>
                      </a:endParaRPr>
                    </a:p>
                  </a:txBody>
                  <a:tcPr marL="68580" marR="68580" marT="0" marB="0"/>
                </a:tc>
                <a:tc>
                  <a:txBody>
                    <a:bodyPr/>
                    <a:lstStyle/>
                    <a:p>
                      <a:pPr algn="just">
                        <a:spcBef>
                          <a:spcPts val="600"/>
                        </a:spcBef>
                        <a:spcAft>
                          <a:spcPts val="600"/>
                        </a:spcAft>
                      </a:pPr>
                      <a:r>
                        <a:rPr lang="en-GB" sz="1600" b="1" dirty="0">
                          <a:solidFill>
                            <a:srgbClr val="000099"/>
                          </a:solidFill>
                          <a:effectLst/>
                          <a:latin typeface="Arial Narrow" panose="020B0606020202030204" pitchFamily="34" charset="0"/>
                        </a:rPr>
                        <a:t>Verification tolerances</a:t>
                      </a:r>
                      <a:endParaRPr lang="en-US" sz="1600" b="1" dirty="0">
                        <a:solidFill>
                          <a:srgbClr val="000099"/>
                        </a:solidFill>
                        <a:effectLst/>
                        <a:latin typeface="Arial Narrow" panose="020B0606020202030204" pitchFamily="34" charset="0"/>
                        <a:ea typeface="Times New Roman"/>
                      </a:endParaRPr>
                    </a:p>
                  </a:txBody>
                  <a:tcPr marL="68580" marR="68580" marT="0" marB="0"/>
                </a:tc>
              </a:tr>
              <a:tr h="0">
                <a:tc>
                  <a:txBody>
                    <a:bodyPr/>
                    <a:lstStyle/>
                    <a:p>
                      <a:pPr algn="just">
                        <a:spcBef>
                          <a:spcPts val="600"/>
                        </a:spcBef>
                        <a:spcAft>
                          <a:spcPts val="600"/>
                        </a:spcAft>
                      </a:pPr>
                      <a:r>
                        <a:rPr lang="en-GB" sz="1600" b="0" dirty="0">
                          <a:effectLst/>
                          <a:latin typeface="Arial Narrow" panose="020B0606020202030204" pitchFamily="34" charset="0"/>
                        </a:rPr>
                        <a:t>Load losses</a:t>
                      </a:r>
                      <a:endParaRPr lang="en-US" sz="1600" b="0" dirty="0">
                        <a:effectLst/>
                        <a:latin typeface="Arial Narrow" panose="020B0606020202030204" pitchFamily="34" charset="0"/>
                        <a:ea typeface="Times New Roman"/>
                      </a:endParaRPr>
                    </a:p>
                  </a:txBody>
                  <a:tcPr marL="68580" marR="68580" marT="0" marB="0"/>
                </a:tc>
                <a:tc rowSpan="3">
                  <a:txBody>
                    <a:bodyPr/>
                    <a:lstStyle/>
                    <a:p>
                      <a:pPr algn="l">
                        <a:spcBef>
                          <a:spcPts val="600"/>
                        </a:spcBef>
                        <a:spcAft>
                          <a:spcPts val="600"/>
                        </a:spcAft>
                      </a:pPr>
                      <a:r>
                        <a:rPr lang="en-GB" sz="1600" dirty="0">
                          <a:solidFill>
                            <a:schemeClr val="accent2">
                              <a:lumMod val="50000"/>
                            </a:schemeClr>
                          </a:solidFill>
                          <a:effectLst/>
                          <a:latin typeface="Arial Narrow" panose="020B0606020202030204" pitchFamily="34" charset="0"/>
                        </a:rPr>
                        <a:t>The measured value shall not be greater than the declared value by more than 5 %. </a:t>
                      </a:r>
                      <a:endParaRPr lang="en-US" sz="1600" dirty="0">
                        <a:solidFill>
                          <a:schemeClr val="accent2">
                            <a:lumMod val="50000"/>
                          </a:schemeClr>
                        </a:solidFill>
                        <a:effectLst/>
                        <a:latin typeface="Arial Narrow" panose="020B0606020202030204" pitchFamily="34" charset="0"/>
                        <a:ea typeface="Times New Roman"/>
                      </a:endParaRPr>
                    </a:p>
                  </a:txBody>
                  <a:tcPr marL="68580" marR="68580" marT="0" marB="0" anchor="ctr"/>
                </a:tc>
              </a:tr>
              <a:tr h="44450">
                <a:tc>
                  <a:txBody>
                    <a:bodyPr/>
                    <a:lstStyle/>
                    <a:p>
                      <a:pPr algn="just">
                        <a:spcBef>
                          <a:spcPts val="600"/>
                        </a:spcBef>
                        <a:spcAft>
                          <a:spcPts val="600"/>
                        </a:spcAft>
                      </a:pPr>
                      <a:r>
                        <a:rPr lang="en-GB" sz="1600" b="0" dirty="0">
                          <a:effectLst/>
                          <a:latin typeface="Arial Narrow" panose="020B0606020202030204" pitchFamily="34" charset="0"/>
                        </a:rPr>
                        <a:t>No load losses</a:t>
                      </a:r>
                      <a:endParaRPr lang="en-US" sz="1600" b="0" dirty="0">
                        <a:effectLst/>
                        <a:latin typeface="Arial Narrow" panose="020B0606020202030204" pitchFamily="34" charset="0"/>
                        <a:ea typeface="Times New Roman"/>
                      </a:endParaRPr>
                    </a:p>
                  </a:txBody>
                  <a:tcPr marL="68580" marR="68580" marT="0" marB="0"/>
                </a:tc>
                <a:tc vMerge="1">
                  <a:txBody>
                    <a:bodyPr/>
                    <a:lstStyle/>
                    <a:p>
                      <a:endParaRPr lang="en-US" dirty="0"/>
                    </a:p>
                  </a:txBody>
                  <a:tcPr marL="68580" marR="68580" marT="0" marB="0"/>
                </a:tc>
              </a:tr>
              <a:tr h="44450">
                <a:tc>
                  <a:txBody>
                    <a:bodyPr/>
                    <a:lstStyle/>
                    <a:p>
                      <a:pPr algn="l">
                        <a:spcBef>
                          <a:spcPts val="600"/>
                        </a:spcBef>
                        <a:spcAft>
                          <a:spcPts val="600"/>
                        </a:spcAft>
                      </a:pPr>
                      <a:r>
                        <a:rPr lang="en-GB" sz="1600" b="0" dirty="0">
                          <a:effectLst/>
                          <a:latin typeface="Arial Narrow" panose="020B0606020202030204" pitchFamily="34" charset="0"/>
                        </a:rPr>
                        <a:t>The electrical power required by the cooling system for no load </a:t>
                      </a:r>
                      <a:r>
                        <a:rPr lang="en-GB" sz="1600" b="0" dirty="0" smtClean="0">
                          <a:effectLst/>
                          <a:latin typeface="Arial Narrow" panose="020B0606020202030204" pitchFamily="34" charset="0"/>
                        </a:rPr>
                        <a:t>operation</a:t>
                      </a:r>
                      <a:endParaRPr lang="en-US" sz="1600" b="0" dirty="0">
                        <a:effectLst/>
                        <a:latin typeface="Arial Narrow" panose="020B0606020202030204" pitchFamily="34" charset="0"/>
                      </a:endParaRPr>
                    </a:p>
                  </a:txBody>
                  <a:tcPr marL="68580" marR="68580" marT="0" marB="0"/>
                </a:tc>
                <a:tc vMerge="1">
                  <a:txBody>
                    <a:bodyPr/>
                    <a:lstStyle/>
                    <a:p>
                      <a:endParaRPr lang="en-US" dirty="0"/>
                    </a:p>
                  </a:txBody>
                  <a:tcPr marL="68580" marR="68580" marT="0" marB="0"/>
                </a:tc>
              </a:tr>
            </a:tbl>
          </a:graphicData>
        </a:graphic>
      </p:graphicFrame>
      <p:sp>
        <p:nvSpPr>
          <p:cNvPr id="5" name="Rectangle 1"/>
          <p:cNvSpPr>
            <a:spLocks noChangeArrowheads="1"/>
          </p:cNvSpPr>
          <p:nvPr/>
        </p:nvSpPr>
        <p:spPr bwMode="auto">
          <a:xfrm>
            <a:off x="611560" y="3213671"/>
            <a:ext cx="8208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GB" sz="1600" dirty="0">
                <a:solidFill>
                  <a:srgbClr val="000099"/>
                </a:solidFill>
                <a:latin typeface="Arial Narrow" panose="020B0606020202030204" pitchFamily="34" charset="0"/>
                <a:ea typeface="Times New Roman" pitchFamily="18" charset="0"/>
                <a:cs typeface="Arial" pitchFamily="34" charset="0"/>
              </a:rPr>
              <a:t>When performing the market surveillance checks referred to in Article 3(2) of Directive 2009/125/EC, the authorities of the Member States shall apply the following verification procedure for the requirements set out in Annex I.</a:t>
            </a:r>
          </a:p>
          <a:p>
            <a:pPr lvl="0"/>
            <a:r>
              <a:rPr kumimoji="0" lang="en-GB" altLang="en-US" sz="1600" b="0" i="0" u="none" strike="noStrike" cap="none" normalizeH="0" baseline="0" dirty="0" smtClean="0">
                <a:ln>
                  <a:noFill/>
                </a:ln>
                <a:solidFill>
                  <a:srgbClr val="000099"/>
                </a:solidFill>
                <a:effectLst/>
                <a:latin typeface="Arial Narrow" panose="020B0606020202030204" pitchFamily="34" charset="0"/>
                <a:ea typeface="Times New Roman" pitchFamily="18" charset="0"/>
                <a:cs typeface="Arial" pitchFamily="34" charset="0"/>
              </a:rPr>
              <a:t>[…] The verification tolerances set out in this Annex relate only to the verification of the measured parameters by Member States authorities and shall not be used by the manufacturer or importer as an allowed tolerance to establish the values in the technical documentation. </a:t>
            </a:r>
            <a:endParaRPr kumimoji="0" lang="en-US" altLang="en-US" sz="900" b="0" i="0" u="none" strike="noStrike" cap="none" normalizeH="0" baseline="0" dirty="0" smtClean="0">
              <a:ln>
                <a:noFill/>
              </a:ln>
              <a:solidFill>
                <a:srgbClr val="000099"/>
              </a:solidFill>
              <a:effectLst/>
              <a:latin typeface="Arial Narrow" panose="020B0606020202030204" pitchFamily="34" charset="0"/>
              <a:cs typeface="Arial" pitchFamily="34" charset="0"/>
            </a:endParaRPr>
          </a:p>
        </p:txBody>
      </p:sp>
      <p:sp>
        <p:nvSpPr>
          <p:cNvPr id="6" name="投影片編號版面配置區 5"/>
          <p:cNvSpPr>
            <a:spLocks noGrp="1"/>
          </p:cNvSpPr>
          <p:nvPr>
            <p:ph type="sldNum" sz="quarter" idx="4294967295"/>
          </p:nvPr>
        </p:nvSpPr>
        <p:spPr>
          <a:xfrm>
            <a:off x="179512" y="6721475"/>
            <a:ext cx="432048" cy="365125"/>
          </a:xfrm>
          <a:prstGeom prst="rect">
            <a:avLst/>
          </a:prstGeom>
        </p:spPr>
        <p:txBody>
          <a:bodyPr/>
          <a:lstStyle/>
          <a:p>
            <a:fld id="{1025C148-285E-4CC7-A23F-2B48F4A72443}" type="slidenum">
              <a:rPr lang="zh-TW" altLang="en-US" smtClean="0"/>
              <a:t>60</a:t>
            </a:fld>
            <a:endParaRPr lang="zh-TW" altLang="en-US"/>
          </a:p>
        </p:txBody>
      </p:sp>
    </p:spTree>
    <p:extLst>
      <p:ext uri="{BB962C8B-B14F-4D97-AF65-F5344CB8AC3E}">
        <p14:creationId xmlns:p14="http://schemas.microsoft.com/office/powerpoint/2010/main" val="166610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352425" y="381000"/>
            <a:ext cx="8382000" cy="5909310"/>
          </a:xfrm>
          <a:prstGeom prst="rect">
            <a:avLst/>
          </a:prstGeom>
          <a:noFill/>
        </p:spPr>
        <p:txBody>
          <a:bodyPr wrap="square" lIns="0" tIns="0" rIns="0" bIns="0" rtlCol="0">
            <a:spAutoFit/>
          </a:bodyPr>
          <a:lstStyle/>
          <a:p>
            <a:pPr marL="742950" indent="-742950">
              <a:buFont typeface="+mj-lt"/>
              <a:buAutoNum type="arabicPeriod"/>
            </a:pPr>
            <a:r>
              <a:rPr lang="it-IT" sz="3200" b="1" dirty="0">
                <a:solidFill>
                  <a:schemeClr val="bg1"/>
                </a:solidFill>
              </a:rPr>
              <a:t>Policy </a:t>
            </a:r>
            <a:r>
              <a:rPr lang="it-IT" sz="3200" b="1" dirty="0" err="1">
                <a:solidFill>
                  <a:schemeClr val="bg1"/>
                </a:solidFill>
              </a:rPr>
              <a:t>instruments</a:t>
            </a:r>
            <a:endParaRPr lang="it-IT" sz="3200" b="1" dirty="0">
              <a:solidFill>
                <a:schemeClr val="bg1"/>
              </a:solidFill>
            </a:endParaRPr>
          </a:p>
          <a:p>
            <a:pPr marL="742950" indent="-742950">
              <a:buFont typeface="+mj-lt"/>
              <a:buAutoNum type="arabicPeriod"/>
            </a:pPr>
            <a:r>
              <a:rPr lang="it-IT" sz="3200" b="1" dirty="0">
                <a:solidFill>
                  <a:schemeClr val="bg1"/>
                </a:solidFill>
              </a:rPr>
              <a:t>Energy performance </a:t>
            </a:r>
            <a:br>
              <a:rPr lang="it-IT" sz="3200" b="1" dirty="0">
                <a:solidFill>
                  <a:schemeClr val="bg1"/>
                </a:solidFill>
              </a:rPr>
            </a:br>
            <a:r>
              <a:rPr lang="it-IT" sz="3200" b="1" dirty="0" err="1">
                <a:solidFill>
                  <a:schemeClr val="bg1"/>
                </a:solidFill>
              </a:rPr>
              <a:t>metric</a:t>
            </a:r>
            <a:r>
              <a:rPr lang="it-IT" sz="3200" b="1" dirty="0">
                <a:solidFill>
                  <a:schemeClr val="bg1"/>
                </a:solidFill>
              </a:rPr>
              <a:t> </a:t>
            </a:r>
            <a:r>
              <a:rPr lang="it-IT" sz="3200" b="1" dirty="0" err="1">
                <a:solidFill>
                  <a:schemeClr val="bg1"/>
                </a:solidFill>
              </a:rPr>
              <a:t>categories</a:t>
            </a:r>
            <a:endParaRPr lang="it-IT" sz="3200" b="1" dirty="0">
              <a:solidFill>
                <a:schemeClr val="bg1"/>
              </a:solidFill>
            </a:endParaRPr>
          </a:p>
          <a:p>
            <a:pPr marL="742950" indent="-742950">
              <a:buFont typeface="+mj-lt"/>
              <a:buAutoNum type="arabicPeriod"/>
            </a:pPr>
            <a:r>
              <a:rPr lang="it-IT" sz="3200" b="1" dirty="0">
                <a:solidFill>
                  <a:schemeClr val="bg1"/>
                </a:solidFill>
              </a:rPr>
              <a:t>Reference </a:t>
            </a:r>
            <a:r>
              <a:rPr lang="it-IT" sz="3200" b="1" dirty="0" err="1">
                <a:solidFill>
                  <a:schemeClr val="bg1"/>
                </a:solidFill>
              </a:rPr>
              <a:t>standards</a:t>
            </a:r>
            <a:endParaRPr lang="it-IT" sz="3200" b="1" dirty="0">
              <a:solidFill>
                <a:schemeClr val="bg1"/>
              </a:solidFill>
            </a:endParaRPr>
          </a:p>
          <a:p>
            <a:pPr marL="742950" indent="-742950">
              <a:buFont typeface="+mj-lt"/>
              <a:buAutoNum type="arabicPeriod"/>
            </a:pPr>
            <a:r>
              <a:rPr lang="it-IT" sz="3200" b="1" dirty="0">
                <a:solidFill>
                  <a:schemeClr val="bg1"/>
                </a:solidFill>
              </a:rPr>
              <a:t>A </a:t>
            </a:r>
            <a:r>
              <a:rPr lang="it-IT" sz="3200" b="1" dirty="0" err="1">
                <a:solidFill>
                  <a:schemeClr val="bg1"/>
                </a:solidFill>
              </a:rPr>
              <a:t>quite</a:t>
            </a:r>
            <a:r>
              <a:rPr lang="it-IT" sz="3200" b="1" dirty="0">
                <a:solidFill>
                  <a:schemeClr val="bg1"/>
                </a:solidFill>
              </a:rPr>
              <a:t> long EU story</a:t>
            </a:r>
          </a:p>
          <a:p>
            <a:pPr marL="742950" indent="-742950">
              <a:buFont typeface="+mj-lt"/>
              <a:buAutoNum type="arabicPeriod"/>
            </a:pPr>
            <a:r>
              <a:rPr lang="it-IT" sz="3200" b="1" dirty="0" err="1">
                <a:solidFill>
                  <a:schemeClr val="bg1"/>
                </a:solidFill>
              </a:rPr>
              <a:t>Subject</a:t>
            </a:r>
            <a:r>
              <a:rPr lang="it-IT" sz="3200" b="1" dirty="0">
                <a:solidFill>
                  <a:schemeClr val="bg1"/>
                </a:solidFill>
              </a:rPr>
              <a:t> and </a:t>
            </a:r>
            <a:r>
              <a:rPr lang="it-IT" sz="3200" b="1" dirty="0" err="1">
                <a:solidFill>
                  <a:schemeClr val="bg1"/>
                </a:solidFill>
              </a:rPr>
              <a:t>scopes</a:t>
            </a:r>
            <a:endParaRPr lang="it-IT" sz="3200" b="1" dirty="0">
              <a:solidFill>
                <a:schemeClr val="bg1"/>
              </a:solidFill>
            </a:endParaRPr>
          </a:p>
          <a:p>
            <a:pPr marL="742950" indent="-742950">
              <a:buFont typeface="+mj-lt"/>
              <a:buAutoNum type="arabicPeriod"/>
            </a:pPr>
            <a:r>
              <a:rPr lang="it-IT" sz="3200" b="1" dirty="0" err="1">
                <a:solidFill>
                  <a:schemeClr val="bg1"/>
                </a:solidFill>
              </a:rPr>
              <a:t>Power</a:t>
            </a:r>
            <a:r>
              <a:rPr lang="it-IT" sz="3200" b="1" dirty="0">
                <a:solidFill>
                  <a:schemeClr val="bg1"/>
                </a:solidFill>
              </a:rPr>
              <a:t> transformer (re)</a:t>
            </a:r>
            <a:r>
              <a:rPr lang="it-IT" sz="3200" b="1" dirty="0" err="1">
                <a:solidFill>
                  <a:schemeClr val="bg1"/>
                </a:solidFill>
              </a:rPr>
              <a:t>classification</a:t>
            </a:r>
            <a:r>
              <a:rPr lang="it-IT" sz="3200" b="1" dirty="0">
                <a:solidFill>
                  <a:schemeClr val="bg1"/>
                </a:solidFill>
              </a:rPr>
              <a:t> and </a:t>
            </a:r>
            <a:r>
              <a:rPr lang="it-IT" sz="3200" b="1" dirty="0" err="1">
                <a:solidFill>
                  <a:schemeClr val="bg1"/>
                </a:solidFill>
              </a:rPr>
              <a:t>metrics</a:t>
            </a:r>
            <a:endParaRPr lang="it-IT" sz="3200" b="1" dirty="0">
              <a:solidFill>
                <a:schemeClr val="bg1"/>
              </a:solidFill>
            </a:endParaRPr>
          </a:p>
          <a:p>
            <a:pPr marL="742950" indent="-742950">
              <a:buFont typeface="+mj-lt"/>
              <a:buAutoNum type="arabicPeriod"/>
            </a:pPr>
            <a:r>
              <a:rPr lang="it-IT" sz="3200" b="1" dirty="0">
                <a:solidFill>
                  <a:schemeClr val="bg1"/>
                </a:solidFill>
              </a:rPr>
              <a:t>Medium </a:t>
            </a:r>
            <a:r>
              <a:rPr lang="it-IT" sz="3200" b="1" dirty="0" err="1">
                <a:solidFill>
                  <a:schemeClr val="bg1"/>
                </a:solidFill>
              </a:rPr>
              <a:t>power</a:t>
            </a:r>
            <a:r>
              <a:rPr lang="it-IT" sz="3200" b="1" dirty="0">
                <a:solidFill>
                  <a:schemeClr val="bg1"/>
                </a:solidFill>
              </a:rPr>
              <a:t> transformer </a:t>
            </a:r>
            <a:r>
              <a:rPr lang="it-IT" sz="3200" b="1" dirty="0" err="1">
                <a:solidFill>
                  <a:schemeClr val="bg1"/>
                </a:solidFill>
              </a:rPr>
              <a:t>prescriptions</a:t>
            </a:r>
            <a:endParaRPr lang="it-IT" sz="3200" b="1" dirty="0">
              <a:solidFill>
                <a:schemeClr val="bg1"/>
              </a:solidFill>
            </a:endParaRPr>
          </a:p>
          <a:p>
            <a:pPr marL="742950" indent="-742950">
              <a:buFont typeface="+mj-lt"/>
              <a:buAutoNum type="arabicPeriod"/>
            </a:pPr>
            <a:r>
              <a:rPr lang="it-IT" sz="3200" b="1" dirty="0">
                <a:solidFill>
                  <a:schemeClr val="bg1"/>
                </a:solidFill>
              </a:rPr>
              <a:t>Large </a:t>
            </a:r>
            <a:r>
              <a:rPr lang="it-IT" sz="3200" b="1" dirty="0" err="1">
                <a:solidFill>
                  <a:schemeClr val="bg1"/>
                </a:solidFill>
              </a:rPr>
              <a:t>power</a:t>
            </a:r>
            <a:r>
              <a:rPr lang="it-IT" sz="3200" b="1" dirty="0">
                <a:solidFill>
                  <a:schemeClr val="bg1"/>
                </a:solidFill>
              </a:rPr>
              <a:t> transformer </a:t>
            </a:r>
            <a:r>
              <a:rPr lang="it-IT" sz="3200" b="1" dirty="0" err="1">
                <a:solidFill>
                  <a:schemeClr val="bg1"/>
                </a:solidFill>
              </a:rPr>
              <a:t>prescriptions</a:t>
            </a:r>
            <a:endParaRPr lang="it-IT" sz="3200" b="1" dirty="0">
              <a:solidFill>
                <a:schemeClr val="bg1"/>
              </a:solidFill>
            </a:endParaRPr>
          </a:p>
          <a:p>
            <a:pPr marL="742950" indent="-742950">
              <a:buFont typeface="+mj-lt"/>
              <a:buAutoNum type="arabicPeriod"/>
            </a:pPr>
            <a:r>
              <a:rPr lang="it-IT" sz="3200" b="1" dirty="0">
                <a:solidFill>
                  <a:schemeClr val="bg1"/>
                </a:solidFill>
              </a:rPr>
              <a:t>From </a:t>
            </a:r>
            <a:r>
              <a:rPr lang="it-IT" sz="3200" b="1" dirty="0" err="1">
                <a:solidFill>
                  <a:schemeClr val="bg1"/>
                </a:solidFill>
              </a:rPr>
              <a:t>theory</a:t>
            </a:r>
            <a:r>
              <a:rPr lang="it-IT" sz="3200" b="1" dirty="0">
                <a:solidFill>
                  <a:schemeClr val="bg1"/>
                </a:solidFill>
              </a:rPr>
              <a:t> to </a:t>
            </a:r>
            <a:r>
              <a:rPr lang="it-IT" sz="3200" b="1" dirty="0" err="1">
                <a:solidFill>
                  <a:schemeClr val="bg1"/>
                </a:solidFill>
              </a:rPr>
              <a:t>practice</a:t>
            </a:r>
            <a:endParaRPr lang="it-IT" sz="3200" b="1" dirty="0">
              <a:solidFill>
                <a:schemeClr val="bg1"/>
              </a:solidFill>
            </a:endParaRPr>
          </a:p>
        </p:txBody>
      </p:sp>
    </p:spTree>
    <p:extLst>
      <p:ext uri="{BB962C8B-B14F-4D97-AF65-F5344CB8AC3E}">
        <p14:creationId xmlns:p14="http://schemas.microsoft.com/office/powerpoint/2010/main" val="3022651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7990" y="514350"/>
            <a:ext cx="2024210" cy="939800"/>
          </a:xfrm>
        </p:spPr>
        <p:txBody>
          <a:bodyPr/>
          <a:lstStyle/>
          <a:p>
            <a:pPr algn="r"/>
            <a:r>
              <a:rPr lang="en-US" dirty="0" smtClean="0"/>
              <a:t>Thank you</a:t>
            </a:r>
            <a:endParaRPr lang="en-US" dirty="0"/>
          </a:p>
        </p:txBody>
      </p:sp>
      <p:sp>
        <p:nvSpPr>
          <p:cNvPr id="2" name="Footer Placeholder 1"/>
          <p:cNvSpPr>
            <a:spLocks noGrp="1"/>
          </p:cNvSpPr>
          <p:nvPr>
            <p:ph type="ftr" sz="quarter" idx="11"/>
          </p:nvPr>
        </p:nvSpPr>
        <p:spPr/>
        <p:txBody>
          <a:bodyPr/>
          <a:lstStyle/>
          <a:p>
            <a:r>
              <a:rPr lang="en-US" smtClean="0"/>
              <a:t>|  Presentation title and date</a:t>
            </a:r>
            <a:endParaRPr lang="en-US"/>
          </a:p>
        </p:txBody>
      </p:sp>
      <p:sp>
        <p:nvSpPr>
          <p:cNvPr id="6" name="Text Placeholder 5"/>
          <p:cNvSpPr>
            <a:spLocks noGrp="1"/>
          </p:cNvSpPr>
          <p:nvPr>
            <p:ph type="body" sz="quarter" idx="13"/>
          </p:nvPr>
        </p:nvSpPr>
        <p:spPr>
          <a:xfrm>
            <a:off x="5419323" y="1741944"/>
            <a:ext cx="3292877" cy="2082827"/>
          </a:xfrm>
        </p:spPr>
        <p:txBody>
          <a:bodyPr/>
          <a:lstStyle/>
          <a:p>
            <a:pPr algn="r"/>
            <a:r>
              <a:rPr lang="en-US" dirty="0" smtClean="0"/>
              <a:t>For more information please contact</a:t>
            </a:r>
            <a:br>
              <a:rPr lang="en-US" dirty="0" smtClean="0"/>
            </a:br>
            <a:endParaRPr lang="en-US" dirty="0" smtClean="0"/>
          </a:p>
        </p:txBody>
      </p:sp>
      <p:sp>
        <p:nvSpPr>
          <p:cNvPr id="8" name="Text Box 3"/>
          <p:cNvSpPr txBox="1">
            <a:spLocks noChangeArrowheads="1"/>
          </p:cNvSpPr>
          <p:nvPr/>
        </p:nvSpPr>
        <p:spPr bwMode="auto">
          <a:xfrm>
            <a:off x="3131839" y="1741944"/>
            <a:ext cx="5760641"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defRPr/>
            </a:pPr>
            <a:endParaRPr lang="it-IT" altLang="it-IT" sz="2400" dirty="0">
              <a:solidFill>
                <a:srgbClr val="A50021"/>
              </a:solidFill>
              <a:latin typeface="+mj-lt"/>
            </a:endParaRPr>
          </a:p>
          <a:p>
            <a:pPr algn="r" eaLnBrk="0" hangingPunct="0">
              <a:defRPr/>
            </a:pPr>
            <a:r>
              <a:rPr lang="it-IT" altLang="it-IT" sz="2400" b="1" dirty="0">
                <a:solidFill>
                  <a:schemeClr val="bg2"/>
                </a:solidFill>
                <a:latin typeface="+mj-lt"/>
              </a:rPr>
              <a:t>Angelo </a:t>
            </a:r>
            <a:r>
              <a:rPr lang="it-IT" altLang="it-IT" sz="2400" b="1" dirty="0" err="1">
                <a:solidFill>
                  <a:schemeClr val="bg2"/>
                </a:solidFill>
                <a:latin typeface="+mj-lt"/>
              </a:rPr>
              <a:t>Baggini</a:t>
            </a:r>
            <a:r>
              <a:rPr lang="it-IT" altLang="it-IT" sz="2400" b="1" dirty="0">
                <a:solidFill>
                  <a:schemeClr val="bg2"/>
                </a:solidFill>
                <a:latin typeface="+mj-lt"/>
              </a:rPr>
              <a:t> </a:t>
            </a:r>
          </a:p>
          <a:p>
            <a:pPr algn="r" eaLnBrk="0" hangingPunct="0">
              <a:defRPr/>
            </a:pPr>
            <a:r>
              <a:rPr lang="it-IT" altLang="it-IT" sz="2000" dirty="0">
                <a:solidFill>
                  <a:schemeClr val="tx2"/>
                </a:solidFill>
                <a:latin typeface="+mj-lt"/>
              </a:rPr>
              <a:t>Università di Bergamo </a:t>
            </a:r>
          </a:p>
          <a:p>
            <a:pPr algn="r" eaLnBrk="0" hangingPunct="0">
              <a:defRPr/>
            </a:pPr>
            <a:r>
              <a:rPr lang="it-IT" altLang="it-IT" sz="2000" dirty="0">
                <a:solidFill>
                  <a:schemeClr val="tx2"/>
                </a:solidFill>
                <a:latin typeface="+mj-lt"/>
              </a:rPr>
              <a:t>Dipartimento di </a:t>
            </a:r>
            <a:r>
              <a:rPr lang="it-IT" altLang="it-IT" sz="2000" dirty="0" smtClean="0">
                <a:solidFill>
                  <a:schemeClr val="tx2"/>
                </a:solidFill>
                <a:latin typeface="+mj-lt"/>
              </a:rPr>
              <a:t>Ingegneria</a:t>
            </a:r>
            <a:endParaRPr lang="it-IT" altLang="it-IT" sz="2000" dirty="0">
              <a:solidFill>
                <a:schemeClr val="tx2"/>
              </a:solidFill>
              <a:latin typeface="+mj-lt"/>
            </a:endParaRPr>
          </a:p>
          <a:p>
            <a:pPr algn="r" eaLnBrk="0" hangingPunct="0">
              <a:defRPr/>
            </a:pPr>
            <a:r>
              <a:rPr lang="it-IT" altLang="it-IT" sz="2000" dirty="0">
                <a:solidFill>
                  <a:schemeClr val="tx2"/>
                </a:solidFill>
                <a:latin typeface="+mj-lt"/>
              </a:rPr>
              <a:t>Viale Marconi 5, </a:t>
            </a:r>
            <a:endParaRPr lang="it-IT" altLang="it-IT" sz="2000" dirty="0" smtClean="0">
              <a:solidFill>
                <a:schemeClr val="tx2"/>
              </a:solidFill>
              <a:latin typeface="+mj-lt"/>
            </a:endParaRPr>
          </a:p>
          <a:p>
            <a:pPr algn="r" eaLnBrk="0" hangingPunct="0">
              <a:defRPr/>
            </a:pPr>
            <a:r>
              <a:rPr lang="it-IT" altLang="it-IT" sz="2000" dirty="0" smtClean="0">
                <a:solidFill>
                  <a:schemeClr val="tx2"/>
                </a:solidFill>
                <a:latin typeface="+mj-lt"/>
              </a:rPr>
              <a:t>24044 </a:t>
            </a:r>
            <a:r>
              <a:rPr lang="it-IT" altLang="it-IT" sz="2000" dirty="0">
                <a:solidFill>
                  <a:schemeClr val="tx2"/>
                </a:solidFill>
                <a:latin typeface="+mj-lt"/>
              </a:rPr>
              <a:t>Dalmine (BG) </a:t>
            </a:r>
            <a:r>
              <a:rPr lang="it-IT" altLang="it-IT" sz="2000" dirty="0" err="1">
                <a:solidFill>
                  <a:schemeClr val="tx2"/>
                </a:solidFill>
                <a:latin typeface="+mj-lt"/>
              </a:rPr>
              <a:t>Italy</a:t>
            </a:r>
            <a:endParaRPr lang="it-IT" altLang="it-IT" sz="2000" dirty="0">
              <a:solidFill>
                <a:schemeClr val="tx2"/>
              </a:solidFill>
              <a:latin typeface="+mj-lt"/>
            </a:endParaRPr>
          </a:p>
          <a:p>
            <a:pPr algn="r" eaLnBrk="0" hangingPunct="0">
              <a:defRPr/>
            </a:pPr>
            <a:r>
              <a:rPr lang="it-IT" altLang="it-IT" sz="2000" dirty="0">
                <a:solidFill>
                  <a:schemeClr val="tx2"/>
                </a:solidFill>
                <a:latin typeface="+mj-lt"/>
              </a:rPr>
              <a:t>email: angelo.baggini@unibg.it</a:t>
            </a:r>
            <a:endParaRPr lang="en-GB" altLang="en-US" sz="2000" dirty="0">
              <a:solidFill>
                <a:schemeClr val="tx2"/>
              </a:solidFill>
              <a:latin typeface="+mj-lt"/>
            </a:endParaRPr>
          </a:p>
        </p:txBody>
      </p:sp>
      <p:sp>
        <p:nvSpPr>
          <p:cNvPr id="9" name="Text Box 4"/>
          <p:cNvSpPr txBox="1">
            <a:spLocks noChangeArrowheads="1"/>
          </p:cNvSpPr>
          <p:nvPr/>
        </p:nvSpPr>
        <p:spPr bwMode="auto">
          <a:xfrm>
            <a:off x="4067996" y="4868955"/>
            <a:ext cx="47913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defRPr/>
            </a:pPr>
            <a:endParaRPr lang="it-IT" altLang="it-IT" sz="1600" dirty="0">
              <a:solidFill>
                <a:schemeClr val="tx2"/>
              </a:solidFill>
              <a:latin typeface="Arial" pitchFamily="34" charset="0"/>
              <a:cs typeface="Arial" pitchFamily="34" charset="0"/>
            </a:endParaRPr>
          </a:p>
          <a:p>
            <a:pPr algn="r" eaLnBrk="0" hangingPunct="0">
              <a:defRPr/>
            </a:pPr>
            <a:r>
              <a:rPr lang="it-IT" altLang="it-IT" sz="1600" dirty="0" smtClean="0">
                <a:solidFill>
                  <a:schemeClr val="tx2"/>
                </a:solidFill>
                <a:latin typeface="Arial" pitchFamily="34" charset="0"/>
                <a:cs typeface="Arial" pitchFamily="34" charset="0"/>
              </a:rPr>
              <a:t>ECD </a:t>
            </a:r>
            <a:r>
              <a:rPr lang="it-IT" altLang="it-IT" sz="1600" dirty="0" err="1">
                <a:solidFill>
                  <a:schemeClr val="tx2"/>
                </a:solidFill>
                <a:latin typeface="Arial" pitchFamily="34" charset="0"/>
                <a:cs typeface="Arial" pitchFamily="34" charset="0"/>
              </a:rPr>
              <a:t>Engineering</a:t>
            </a:r>
            <a:r>
              <a:rPr lang="it-IT" altLang="it-IT" sz="1600" dirty="0">
                <a:solidFill>
                  <a:schemeClr val="tx2"/>
                </a:solidFill>
                <a:latin typeface="Arial" pitchFamily="34" charset="0"/>
                <a:cs typeface="Arial" pitchFamily="34" charset="0"/>
              </a:rPr>
              <a:t> </a:t>
            </a:r>
            <a:r>
              <a:rPr lang="it-IT" altLang="it-IT" sz="1600" dirty="0" err="1">
                <a:solidFill>
                  <a:schemeClr val="tx2"/>
                </a:solidFill>
                <a:latin typeface="Arial" pitchFamily="34" charset="0"/>
                <a:cs typeface="Arial" pitchFamily="34" charset="0"/>
              </a:rPr>
              <a:t>Consulting</a:t>
            </a:r>
            <a:r>
              <a:rPr lang="it-IT" altLang="it-IT" sz="1600" dirty="0">
                <a:solidFill>
                  <a:schemeClr val="tx2"/>
                </a:solidFill>
                <a:latin typeface="Arial" pitchFamily="34" charset="0"/>
                <a:cs typeface="Arial" pitchFamily="34" charset="0"/>
              </a:rPr>
              <a:t> and Design </a:t>
            </a:r>
          </a:p>
          <a:p>
            <a:pPr algn="r" eaLnBrk="0" hangingPunct="0">
              <a:defRPr/>
            </a:pPr>
            <a:r>
              <a:rPr lang="it-IT" altLang="it-IT" sz="1600" dirty="0">
                <a:solidFill>
                  <a:schemeClr val="tx2"/>
                </a:solidFill>
                <a:latin typeface="Arial" pitchFamily="34" charset="0"/>
                <a:cs typeface="Arial" pitchFamily="34" charset="0"/>
              </a:rPr>
              <a:t>Via Maffi 21 27100 PAVIA </a:t>
            </a:r>
            <a:r>
              <a:rPr lang="it-IT" altLang="it-IT" sz="1600" dirty="0" err="1" smtClean="0">
                <a:solidFill>
                  <a:schemeClr val="tx2"/>
                </a:solidFill>
                <a:latin typeface="Arial" pitchFamily="34" charset="0"/>
                <a:cs typeface="Arial" pitchFamily="34" charset="0"/>
              </a:rPr>
              <a:t>Italy</a:t>
            </a:r>
            <a:endParaRPr lang="it-IT" altLang="it-IT" sz="1600" dirty="0">
              <a:solidFill>
                <a:schemeClr val="tx2"/>
              </a:solidFill>
              <a:latin typeface="Arial" pitchFamily="34" charset="0"/>
              <a:cs typeface="Arial" pitchFamily="34" charset="0"/>
            </a:endParaRPr>
          </a:p>
        </p:txBody>
      </p:sp>
      <p:pic>
        <p:nvPicPr>
          <p:cNvPr id="10" name="Picture 8" descr="AB02TR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845024"/>
            <a:ext cx="3276553" cy="472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02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28800"/>
            <a:ext cx="6019800" cy="1107996"/>
          </a:xfrm>
          <a:prstGeom prst="rect">
            <a:avLst/>
          </a:prstGeom>
          <a:noFill/>
        </p:spPr>
        <p:txBody>
          <a:bodyPr wrap="square" lIns="0" tIns="0" rIns="0" bIns="0" rtlCol="0">
            <a:spAutoFit/>
          </a:bodyPr>
          <a:lstStyle/>
          <a:p>
            <a:r>
              <a:rPr lang="it-IT" sz="3600" b="1" dirty="0" smtClean="0">
                <a:solidFill>
                  <a:schemeClr val="bg1"/>
                </a:solidFill>
              </a:rPr>
              <a:t>Energy performance </a:t>
            </a:r>
            <a:br>
              <a:rPr lang="it-IT" sz="3600" b="1" dirty="0" smtClean="0">
                <a:solidFill>
                  <a:schemeClr val="bg1"/>
                </a:solidFill>
              </a:rPr>
            </a:br>
            <a:r>
              <a:rPr lang="it-IT" sz="3600" b="1" dirty="0" err="1" smtClean="0">
                <a:solidFill>
                  <a:schemeClr val="bg1"/>
                </a:solidFill>
              </a:rPr>
              <a:t>metric</a:t>
            </a:r>
            <a:r>
              <a:rPr lang="it-IT" sz="3600" b="1" dirty="0" smtClean="0">
                <a:solidFill>
                  <a:schemeClr val="bg1"/>
                </a:solidFill>
              </a:rPr>
              <a:t> </a:t>
            </a:r>
            <a:r>
              <a:rPr lang="it-IT" sz="3600" b="1" dirty="0" err="1" smtClean="0">
                <a:solidFill>
                  <a:schemeClr val="bg1"/>
                </a:solidFill>
              </a:rPr>
              <a:t>categories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2.</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353317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Energy performance </a:t>
            </a:r>
            <a:r>
              <a:rPr lang="it-IT" sz="2800" dirty="0" err="1" smtClean="0"/>
              <a:t>metric</a:t>
            </a:r>
            <a:r>
              <a:rPr lang="it-IT" sz="2800" dirty="0" smtClean="0"/>
              <a:t> </a:t>
            </a:r>
            <a:r>
              <a:rPr lang="it-IT" sz="2800" dirty="0" err="1" smtClean="0"/>
              <a:t>categories</a:t>
            </a:r>
            <a:endParaRPr lang="en-US" sz="2800" dirty="0"/>
          </a:p>
        </p:txBody>
      </p:sp>
      <p:sp>
        <p:nvSpPr>
          <p:cNvPr id="3" name="Segnaposto contenuto 2"/>
          <p:cNvSpPr>
            <a:spLocks noGrp="1"/>
          </p:cNvSpPr>
          <p:nvPr>
            <p:ph idx="1"/>
          </p:nvPr>
        </p:nvSpPr>
        <p:spPr>
          <a:xfrm>
            <a:off x="457200" y="1771651"/>
            <a:ext cx="4474840" cy="4681537"/>
          </a:xfrm>
        </p:spPr>
        <p:txBody>
          <a:bodyPr/>
          <a:lstStyle/>
          <a:p>
            <a:pPr lvl="0"/>
            <a:r>
              <a:rPr lang="en-US" sz="2400" dirty="0" smtClean="0"/>
              <a:t>Maximum </a:t>
            </a:r>
            <a:r>
              <a:rPr lang="en-US" sz="2400" b="1" dirty="0" smtClean="0"/>
              <a:t>LL and NLL </a:t>
            </a:r>
            <a:r>
              <a:rPr lang="en-US" sz="2400" dirty="0" smtClean="0"/>
              <a:t/>
            </a:r>
            <a:br>
              <a:rPr lang="en-US" sz="2400" dirty="0" smtClean="0"/>
            </a:br>
            <a:r>
              <a:rPr lang="en-US" sz="2400" dirty="0" smtClean="0"/>
              <a:t>@ </a:t>
            </a:r>
            <a:r>
              <a:rPr lang="en-US" sz="2400" dirty="0"/>
              <a:t>maximum load </a:t>
            </a:r>
            <a:endParaRPr lang="en-US" sz="2400" dirty="0" smtClean="0"/>
          </a:p>
          <a:p>
            <a:pPr lvl="0"/>
            <a:endParaRPr lang="en-US" sz="2400" dirty="0"/>
          </a:p>
          <a:p>
            <a:pPr lvl="0"/>
            <a:r>
              <a:rPr lang="en-US" sz="2400" dirty="0" smtClean="0"/>
              <a:t>Maximum </a:t>
            </a:r>
            <a:r>
              <a:rPr lang="en-US" sz="2400" b="1" dirty="0" smtClean="0"/>
              <a:t>total</a:t>
            </a:r>
            <a:r>
              <a:rPr lang="en-US" sz="2400" dirty="0" smtClean="0"/>
              <a:t> </a:t>
            </a:r>
            <a:r>
              <a:rPr lang="en-US" sz="2400" b="1" dirty="0" smtClean="0"/>
              <a:t>LL+NLL</a:t>
            </a:r>
            <a:r>
              <a:rPr lang="en-US" sz="2400" dirty="0" smtClean="0"/>
              <a:t> </a:t>
            </a:r>
            <a:br>
              <a:rPr lang="en-US" sz="2400" dirty="0" smtClean="0"/>
            </a:br>
            <a:r>
              <a:rPr lang="en-US" sz="2400" dirty="0" smtClean="0"/>
              <a:t>@ </a:t>
            </a:r>
            <a:r>
              <a:rPr lang="en-US" sz="2400" dirty="0"/>
              <a:t>a particular load </a:t>
            </a:r>
            <a:r>
              <a:rPr lang="en-US" sz="2400" dirty="0" smtClean="0"/>
              <a:t>factor</a:t>
            </a:r>
          </a:p>
          <a:p>
            <a:pPr lvl="0"/>
            <a:endParaRPr lang="en-US" sz="2400" dirty="0" smtClean="0"/>
          </a:p>
          <a:p>
            <a:pPr lvl="0"/>
            <a:r>
              <a:rPr lang="en-US" sz="2400" dirty="0" smtClean="0"/>
              <a:t>Minimum </a:t>
            </a:r>
            <a:r>
              <a:rPr lang="en-US" sz="2400" b="1" dirty="0" smtClean="0"/>
              <a:t>efficiency</a:t>
            </a:r>
            <a:r>
              <a:rPr lang="en-US" sz="2400" dirty="0" smtClean="0"/>
              <a:t/>
            </a:r>
            <a:br>
              <a:rPr lang="en-US" sz="2400" dirty="0" smtClean="0"/>
            </a:br>
            <a:r>
              <a:rPr lang="en-US" sz="2400" dirty="0" smtClean="0"/>
              <a:t>@ </a:t>
            </a:r>
            <a:r>
              <a:rPr lang="en-US" sz="2400" dirty="0"/>
              <a:t>a particular load </a:t>
            </a:r>
            <a:r>
              <a:rPr lang="en-US" sz="2400" dirty="0" smtClean="0"/>
              <a:t>factor </a:t>
            </a:r>
            <a:endParaRPr lang="en-US" sz="2400" dirty="0"/>
          </a:p>
        </p:txBody>
      </p:sp>
      <p:sp>
        <p:nvSpPr>
          <p:cNvPr id="4" name="Segnaposto numero diapositiva 3"/>
          <p:cNvSpPr>
            <a:spLocks noGrp="1"/>
          </p:cNvSpPr>
          <p:nvPr>
            <p:ph type="sldNum" sz="quarter" idx="4294967295"/>
          </p:nvPr>
        </p:nvSpPr>
        <p:spPr>
          <a:xfrm>
            <a:off x="7596336" y="6453188"/>
            <a:ext cx="1116124" cy="273050"/>
          </a:xfrm>
          <a:prstGeom prst="rect">
            <a:avLst/>
          </a:prstGeom>
        </p:spPr>
        <p:txBody>
          <a:bodyPr/>
          <a:lstStyle/>
          <a:p>
            <a:fld id="{1025C148-285E-4CC7-A23F-2B48F4A72443}" type="slidenum">
              <a:rPr lang="zh-TW" altLang="en-US" smtClean="0"/>
              <a:t>8</a:t>
            </a:fld>
            <a:endParaRPr lang="zh-TW" altLang="en-US"/>
          </a:p>
        </p:txBody>
      </p:sp>
    </p:spTree>
    <p:extLst>
      <p:ext uri="{BB962C8B-B14F-4D97-AF65-F5344CB8AC3E}">
        <p14:creationId xmlns:p14="http://schemas.microsoft.com/office/powerpoint/2010/main" val="260672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33400" y="1828800"/>
            <a:ext cx="6019800" cy="553998"/>
          </a:xfrm>
          <a:prstGeom prst="rect">
            <a:avLst/>
          </a:prstGeom>
          <a:noFill/>
        </p:spPr>
        <p:txBody>
          <a:bodyPr wrap="square" lIns="0" tIns="0" rIns="0" bIns="0" rtlCol="0">
            <a:spAutoFit/>
          </a:bodyPr>
          <a:lstStyle/>
          <a:p>
            <a:r>
              <a:rPr lang="it-IT" sz="3600" b="1" dirty="0" smtClean="0">
                <a:solidFill>
                  <a:schemeClr val="bg1"/>
                </a:solidFill>
              </a:rPr>
              <a:t>Reference </a:t>
            </a:r>
            <a:r>
              <a:rPr lang="it-IT" sz="3600" b="1" dirty="0" err="1" smtClean="0">
                <a:solidFill>
                  <a:schemeClr val="bg1"/>
                </a:solidFill>
              </a:rPr>
              <a:t>standards</a:t>
            </a:r>
            <a:endParaRPr lang="it-IT" sz="3600" b="1" dirty="0" smtClean="0">
              <a:solidFill>
                <a:schemeClr val="bg1"/>
              </a:solidFill>
            </a:endParaRPr>
          </a:p>
        </p:txBody>
      </p:sp>
      <p:sp>
        <p:nvSpPr>
          <p:cNvPr id="2" name="CasellaDiTesto 1"/>
          <p:cNvSpPr txBox="1"/>
          <p:nvPr/>
        </p:nvSpPr>
        <p:spPr>
          <a:xfrm>
            <a:off x="5486400" y="2369945"/>
            <a:ext cx="3657600" cy="4416594"/>
          </a:xfrm>
          <a:prstGeom prst="rect">
            <a:avLst/>
          </a:prstGeom>
          <a:noFill/>
        </p:spPr>
        <p:txBody>
          <a:bodyPr wrap="square" lIns="0" tIns="0" rIns="0" bIns="0" rtlCol="0">
            <a:spAutoFit/>
          </a:bodyPr>
          <a:lstStyle/>
          <a:p>
            <a:r>
              <a:rPr lang="it-IT" sz="28700" b="1" dirty="0" smtClean="0">
                <a:solidFill>
                  <a:schemeClr val="bg2"/>
                </a:solidFill>
              </a:rPr>
              <a:t>3.</a:t>
            </a:r>
            <a:endParaRPr lang="en-US" sz="28700" b="1" dirty="0" err="1" smtClean="0">
              <a:solidFill>
                <a:schemeClr val="bg2"/>
              </a:solidFill>
            </a:endParaRPr>
          </a:p>
        </p:txBody>
      </p:sp>
      <p:sp>
        <p:nvSpPr>
          <p:cNvPr id="5" name="Rettangolo 4"/>
          <p:cNvSpPr/>
          <p:nvPr/>
        </p:nvSpPr>
        <p:spPr>
          <a:xfrm>
            <a:off x="417112" y="228600"/>
            <a:ext cx="3544560" cy="923330"/>
          </a:xfrm>
          <a:prstGeom prst="rect">
            <a:avLst/>
          </a:prstGeom>
        </p:spPr>
        <p:txBody>
          <a:bodyPr wrap="none">
            <a:spAutoFit/>
          </a:bodyPr>
          <a:lstStyle/>
          <a:p>
            <a:r>
              <a:rPr lang="it-IT" altLang="it-IT" dirty="0" err="1">
                <a:solidFill>
                  <a:schemeClr val="bg1">
                    <a:lumMod val="50000"/>
                  </a:schemeClr>
                </a:solidFill>
              </a:rPr>
              <a:t>Power</a:t>
            </a:r>
            <a:r>
              <a:rPr lang="it-IT" altLang="it-IT" dirty="0">
                <a:solidFill>
                  <a:schemeClr val="bg1">
                    <a:lumMod val="50000"/>
                  </a:schemeClr>
                </a:solidFill>
              </a:rPr>
              <a:t> </a:t>
            </a:r>
            <a:r>
              <a:rPr lang="en-US" altLang="it-IT" dirty="0">
                <a:solidFill>
                  <a:schemeClr val="bg1">
                    <a:lumMod val="50000"/>
                  </a:schemeClr>
                </a:solidFill>
              </a:rPr>
              <a:t>Transformers</a:t>
            </a:r>
          </a:p>
          <a:p>
            <a:r>
              <a:rPr lang="en-US" dirty="0">
                <a:solidFill>
                  <a:schemeClr val="bg1">
                    <a:lumMod val="50000"/>
                  </a:schemeClr>
                </a:solidFill>
              </a:rPr>
              <a:t>Energy performance standards </a:t>
            </a:r>
            <a:br>
              <a:rPr lang="en-US" dirty="0">
                <a:solidFill>
                  <a:schemeClr val="bg1">
                    <a:lumMod val="50000"/>
                  </a:schemeClr>
                </a:solidFill>
              </a:rPr>
            </a:br>
            <a:r>
              <a:rPr lang="en-US" dirty="0">
                <a:solidFill>
                  <a:schemeClr val="bg1">
                    <a:lumMod val="50000"/>
                  </a:schemeClr>
                </a:solidFill>
              </a:rPr>
              <a:t>and regulations around the world</a:t>
            </a:r>
            <a:endParaRPr lang="en-GB" altLang="it-IT" dirty="0">
              <a:solidFill>
                <a:schemeClr val="bg1">
                  <a:lumMod val="50000"/>
                </a:schemeClr>
              </a:solidFill>
            </a:endParaRPr>
          </a:p>
        </p:txBody>
      </p:sp>
    </p:spTree>
    <p:extLst>
      <p:ext uri="{BB962C8B-B14F-4D97-AF65-F5344CB8AC3E}">
        <p14:creationId xmlns:p14="http://schemas.microsoft.com/office/powerpoint/2010/main" val="3777707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per Alliance">
  <a:themeElements>
    <a:clrScheme name="Copper Alliance">
      <a:dk1>
        <a:sysClr val="windowText" lastClr="000000"/>
      </a:dk1>
      <a:lt1>
        <a:sysClr val="window" lastClr="FFFFFF"/>
      </a:lt1>
      <a:dk2>
        <a:srgbClr val="91785B"/>
      </a:dk2>
      <a:lt2>
        <a:srgbClr val="626971"/>
      </a:lt2>
      <a:accent1>
        <a:srgbClr val="004153"/>
      </a:accent1>
      <a:accent2>
        <a:srgbClr val="FB4F1D"/>
      </a:accent2>
      <a:accent3>
        <a:srgbClr val="FECB00"/>
      </a:accent3>
      <a:accent4>
        <a:srgbClr val="635245"/>
      </a:accent4>
      <a:accent5>
        <a:srgbClr val="B9CCC3"/>
      </a:accent5>
      <a:accent6>
        <a:srgbClr val="D7D3C7"/>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10230</TotalTime>
  <Words>4033</Words>
  <Application>Microsoft Office PowerPoint</Application>
  <PresentationFormat>Presentazione su schermo (4:3)</PresentationFormat>
  <Paragraphs>1295</Paragraphs>
  <Slides>62</Slides>
  <Notes>11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62</vt:i4>
      </vt:variant>
    </vt:vector>
  </HeadingPairs>
  <TitlesOfParts>
    <vt:vector size="64" baseType="lpstr">
      <vt:lpstr>Copper Alliance</vt:lpstr>
      <vt:lpstr>Equazione</vt:lpstr>
      <vt:lpstr>Presentazione standard di PowerPoint</vt:lpstr>
      <vt:lpstr>Presentazione standard di PowerPoint</vt:lpstr>
      <vt:lpstr>Presentazione standard di PowerPoint</vt:lpstr>
      <vt:lpstr>Effect of multiple transformation</vt:lpstr>
      <vt:lpstr>Policy instruments</vt:lpstr>
      <vt:lpstr>Presentazione standard di PowerPoint</vt:lpstr>
      <vt:lpstr>Presentazione standard di PowerPoint</vt:lpstr>
      <vt:lpstr>Energy performance metric categories</vt:lpstr>
      <vt:lpstr>Presentazione standard di PowerPoint</vt:lpstr>
      <vt:lpstr>Reference standards</vt:lpstr>
      <vt:lpstr>Reference standards Backgrounds</vt:lpstr>
      <vt:lpstr>Presentazione standard di PowerPoint</vt:lpstr>
      <vt:lpstr>Backgrounds Rated power definition </vt:lpstr>
      <vt:lpstr>Backgrounds Rated power definition </vt:lpstr>
      <vt:lpstr>Backgrounds Rated power definition </vt:lpstr>
      <vt:lpstr>Presentazione standard di PowerPoint</vt:lpstr>
      <vt:lpstr>Backgrounds Reference temperature </vt:lpstr>
      <vt:lpstr>Presentazione standard di PowerPoint</vt:lpstr>
      <vt:lpstr>Backgrounds Rated frequency</vt:lpstr>
      <vt:lpstr>Presentazione standard di PowerPoint</vt:lpstr>
      <vt:lpstr>Backgrounds Rated maximum voltages of the equipment</vt:lpstr>
      <vt:lpstr>Presentazione standard di PowerPoint</vt:lpstr>
      <vt:lpstr>A quite long story</vt:lpstr>
      <vt:lpstr>From Regulation to Standardisation … and back</vt:lpstr>
      <vt:lpstr>Presentazione standard di PowerPoint</vt:lpstr>
      <vt:lpstr>EU Transformer Regulation  Background</vt:lpstr>
      <vt:lpstr>European Union</vt:lpstr>
      <vt:lpstr>Where are we in the regulatory process?  </vt:lpstr>
      <vt:lpstr>For example</vt:lpstr>
      <vt:lpstr>Presentazione standard di PowerPoint</vt:lpstr>
      <vt:lpstr>Presentazione standard di PowerPoint</vt:lpstr>
      <vt:lpstr>Proposed exceptions to the regulation  </vt:lpstr>
      <vt:lpstr>Presentazione standard di PowerPoint</vt:lpstr>
      <vt:lpstr>Power transformer (re-)classification</vt:lpstr>
      <vt:lpstr>Energy performance classification Max losses and min efficiency</vt:lpstr>
      <vt:lpstr>Maximum LL and NLL</vt:lpstr>
      <vt:lpstr>Energy efficiency</vt:lpstr>
      <vt:lpstr>Minimum efficiency</vt:lpstr>
      <vt:lpstr>Presentazione standard di PowerPoint</vt:lpstr>
      <vt:lpstr>Medium Power Transformer</vt:lpstr>
      <vt:lpstr>Max Losses Liquid immersed Sr ≤3150 kVA EU Regulation 548/2104 </vt:lpstr>
      <vt:lpstr> Max Losses Liquid immersed Sr ≤3150 kVA EU Regulation 548/2104 </vt:lpstr>
      <vt:lpstr> Max Losses Liquid immersed Sr ≤3150 kVA EU Regulation 548/2104 </vt:lpstr>
      <vt:lpstr>Max Losses Dry type Sr ≤3150 kVA EU Regulation 548/2104 </vt:lpstr>
      <vt:lpstr>Max Losses Dry type Sr ≤3150 kVA EU Regulation 548/2104 </vt:lpstr>
      <vt:lpstr>Max Losses Sr ≤3150 kVA EU Regulation 548/2104</vt:lpstr>
      <vt:lpstr>Medium Power Transformer</vt:lpstr>
      <vt:lpstr>Minimum efficiency Peak Efficiency Index</vt:lpstr>
      <vt:lpstr>Minimum efficiency Peack efficiency index</vt:lpstr>
      <vt:lpstr>Minimum efficiency Peak Efficiency Index</vt:lpstr>
      <vt:lpstr>EU Regulation 548/14 3 ph transformers with Sr &gt;3150 kVA</vt:lpstr>
      <vt:lpstr>Presentazione standard di PowerPoint</vt:lpstr>
      <vt:lpstr>Medium Power Transformer</vt:lpstr>
      <vt:lpstr>EU Regulation 548/14 Large power trasformers</vt:lpstr>
      <vt:lpstr>EU Regulation 548/14 Large power trasformers - PEI trend</vt:lpstr>
      <vt:lpstr>EU Regulation 548/14 Large power trasformers - PEI trend</vt:lpstr>
      <vt:lpstr>EU Regulation 548/14 Large power trasformers - PEI trend</vt:lpstr>
      <vt:lpstr>Presentazione standard di PowerPoint</vt:lpstr>
      <vt:lpstr>Tolerances</vt:lpstr>
      <vt:lpstr>… and this is the theory, practically…</vt:lpstr>
      <vt:lpstr>Presentazione standard di PowerPoint</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Jeryl Turner</dc:creator>
  <cp:lastModifiedBy>pc</cp:lastModifiedBy>
  <cp:revision>220</cp:revision>
  <cp:lastPrinted>2015-03-16T07:56:42Z</cp:lastPrinted>
  <dcterms:created xsi:type="dcterms:W3CDTF">2012-01-04T17:48:38Z</dcterms:created>
  <dcterms:modified xsi:type="dcterms:W3CDTF">2015-12-01T14:00:51Z</dcterms:modified>
</cp:coreProperties>
</file>